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3"/>
  </p:notesMasterIdLst>
  <p:sldIdLst>
    <p:sldId id="259" r:id="rId3"/>
    <p:sldId id="303" r:id="rId4"/>
    <p:sldId id="313" r:id="rId5"/>
    <p:sldId id="337" r:id="rId6"/>
    <p:sldId id="338" r:id="rId7"/>
    <p:sldId id="339" r:id="rId8"/>
    <p:sldId id="340" r:id="rId9"/>
    <p:sldId id="345" r:id="rId10"/>
    <p:sldId id="343" r:id="rId11"/>
    <p:sldId id="34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70" autoAdjust="0"/>
  </p:normalViewPr>
  <p:slideViewPr>
    <p:cSldViewPr snapToGrid="0">
      <p:cViewPr>
        <p:scale>
          <a:sx n="110" d="100"/>
          <a:sy n="110" d="100"/>
        </p:scale>
        <p:origin x="-1632"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66E61-29B3-48CE-97F9-7EF1505847F9}" type="datetimeFigureOut">
              <a:rPr lang="en-CA" smtClean="0"/>
              <a:t>2017-06-29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23DE5-E48F-4074-815B-A15D97F36286}" type="slidenum">
              <a:rPr lang="en-CA" smtClean="0"/>
              <a:t>‹#›</a:t>
            </a:fld>
            <a:endParaRPr lang="en-CA"/>
          </a:p>
        </p:txBody>
      </p:sp>
    </p:spTree>
    <p:extLst>
      <p:ext uri="{BB962C8B-B14F-4D97-AF65-F5344CB8AC3E}">
        <p14:creationId xmlns:p14="http://schemas.microsoft.com/office/powerpoint/2010/main" val="14600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Times New Roman" pitchFamily="18"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b="1">
                <a:solidFill>
                  <a:schemeClr val="tx2"/>
                </a:solidFill>
                <a:latin typeface="Arial" charset="0"/>
              </a:defRPr>
            </a:lvl1pPr>
            <a:lvl2pPr marL="731731" indent="-281435" eaLnBrk="0" hangingPunct="0">
              <a:defRPr sz="3500" b="1">
                <a:solidFill>
                  <a:schemeClr val="tx2"/>
                </a:solidFill>
                <a:latin typeface="Arial" charset="0"/>
              </a:defRPr>
            </a:lvl2pPr>
            <a:lvl3pPr marL="1125741" indent="-225148" eaLnBrk="0" hangingPunct="0">
              <a:defRPr sz="3500" b="1">
                <a:solidFill>
                  <a:schemeClr val="tx2"/>
                </a:solidFill>
                <a:latin typeface="Arial" charset="0"/>
              </a:defRPr>
            </a:lvl3pPr>
            <a:lvl4pPr marL="1576037" indent="-225148" eaLnBrk="0" hangingPunct="0">
              <a:defRPr sz="3500" b="1">
                <a:solidFill>
                  <a:schemeClr val="tx2"/>
                </a:solidFill>
                <a:latin typeface="Arial" charset="0"/>
              </a:defRPr>
            </a:lvl4pPr>
            <a:lvl5pPr marL="2026333" indent="-225148" eaLnBrk="0" hangingPunct="0">
              <a:defRPr sz="3500" b="1">
                <a:solidFill>
                  <a:schemeClr val="tx2"/>
                </a:solidFill>
                <a:latin typeface="Arial" charset="0"/>
              </a:defRPr>
            </a:lvl5pPr>
            <a:lvl6pPr marL="2476630" indent="-225148" eaLnBrk="0" fontAlgn="base" hangingPunct="0">
              <a:spcBef>
                <a:spcPct val="0"/>
              </a:spcBef>
              <a:spcAft>
                <a:spcPct val="0"/>
              </a:spcAft>
              <a:defRPr sz="3500" b="1">
                <a:solidFill>
                  <a:schemeClr val="tx2"/>
                </a:solidFill>
                <a:latin typeface="Arial" charset="0"/>
              </a:defRPr>
            </a:lvl6pPr>
            <a:lvl7pPr marL="2926926" indent="-225148" eaLnBrk="0" fontAlgn="base" hangingPunct="0">
              <a:spcBef>
                <a:spcPct val="0"/>
              </a:spcBef>
              <a:spcAft>
                <a:spcPct val="0"/>
              </a:spcAft>
              <a:defRPr sz="3500" b="1">
                <a:solidFill>
                  <a:schemeClr val="tx2"/>
                </a:solidFill>
                <a:latin typeface="Arial" charset="0"/>
              </a:defRPr>
            </a:lvl7pPr>
            <a:lvl8pPr marL="3377222" indent="-225148" eaLnBrk="0" fontAlgn="base" hangingPunct="0">
              <a:spcBef>
                <a:spcPct val="0"/>
              </a:spcBef>
              <a:spcAft>
                <a:spcPct val="0"/>
              </a:spcAft>
              <a:defRPr sz="3500" b="1">
                <a:solidFill>
                  <a:schemeClr val="tx2"/>
                </a:solidFill>
                <a:latin typeface="Arial" charset="0"/>
              </a:defRPr>
            </a:lvl8pPr>
            <a:lvl9pPr marL="3827518" indent="-225148" eaLnBrk="0" fontAlgn="base" hangingPunct="0">
              <a:spcBef>
                <a:spcPct val="0"/>
              </a:spcBef>
              <a:spcAft>
                <a:spcPct val="0"/>
              </a:spcAft>
              <a:defRPr sz="3500" b="1">
                <a:solidFill>
                  <a:schemeClr val="tx2"/>
                </a:solidFill>
                <a:latin typeface="Arial" charset="0"/>
              </a:defRPr>
            </a:lvl9pPr>
          </a:lstStyle>
          <a:p>
            <a:fld id="{15300EE5-C484-44F1-87A9-3599F263C716}" type="slidenum">
              <a:rPr lang="en-US" sz="1200" b="0">
                <a:solidFill>
                  <a:srgbClr val="000000"/>
                </a:solidFill>
                <a:latin typeface="Times New Roman" pitchFamily="18" charset="0"/>
              </a:rPr>
              <a:pPr/>
              <a:t>1</a:t>
            </a:fld>
            <a:endParaRPr lang="en-US" sz="1200" b="0">
              <a:solidFill>
                <a:srgbClr val="00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10</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5</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6</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7</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8</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9</a:t>
            </a:fld>
            <a:endParaRPr lang="en-CA"/>
          </a:p>
        </p:txBody>
      </p:sp>
    </p:spTree>
    <p:extLst>
      <p:ext uri="{BB962C8B-B14F-4D97-AF65-F5344CB8AC3E}">
        <p14:creationId xmlns:p14="http://schemas.microsoft.com/office/powerpoint/2010/main" val="40205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477083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42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685800"/>
            <a:ext cx="1958975"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0713" y="685800"/>
            <a:ext cx="5726112"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072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914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Tree>
    <p:extLst>
      <p:ext uri="{BB962C8B-B14F-4D97-AF65-F5344CB8AC3E}">
        <p14:creationId xmlns:p14="http://schemas.microsoft.com/office/powerpoint/2010/main" val="362764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7573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502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8563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517056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05235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130175"/>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8" y="59372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6" name="Text Box 6"/>
          <p:cNvSpPr txBox="1">
            <a:spLocks noChangeArrowheads="1"/>
          </p:cNvSpPr>
          <p:nvPr userDrawn="1"/>
        </p:nvSpPr>
        <p:spPr bwMode="auto">
          <a:xfrm>
            <a:off x="3200400" y="5913438"/>
            <a:ext cx="22209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200" dirty="0" smtClean="0">
                <a:solidFill>
                  <a:srgbClr val="000000"/>
                </a:solidFill>
              </a:rPr>
              <a:t>Marc Verreault</a:t>
            </a:r>
            <a:endParaRPr lang="en-GB" sz="1100" dirty="0" smtClean="0">
              <a:solidFill>
                <a:srgbClr val="808080"/>
              </a:solidFill>
            </a:endParaRP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rPr>
              <a:t>Director Optical Systems</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i="1" dirty="0" smtClean="0">
                <a:solidFill>
                  <a:srgbClr val="808080"/>
                </a:solidFill>
              </a:rPr>
              <a:t>marc.verreault@optiwave.com</a:t>
            </a:r>
            <a:endParaRPr lang="en-GB" sz="2000" i="1" dirty="0" smtClean="0">
              <a:solidFill>
                <a:srgbClr val="FFFFCC"/>
              </a:solidFill>
            </a:endParaRPr>
          </a:p>
          <a:p>
            <a:pPr eaLnBrk="1" fontAlgn="base" hangingPunct="1">
              <a:lnSpc>
                <a:spcPct val="95000"/>
              </a:lnSpc>
              <a:spcBef>
                <a:spcPct val="0"/>
              </a:spcBef>
              <a:spcAft>
                <a:spcPct val="0"/>
              </a:spcAft>
              <a:buClr>
                <a:srgbClr val="1D528D"/>
              </a:buClr>
              <a:buSzPct val="100000"/>
              <a:buFont typeface="Times New Roman" pitchFamily="18" charset="0"/>
              <a:buNone/>
              <a:defRPr/>
            </a:pPr>
            <a:r>
              <a:rPr lang="en-GB" sz="2000" dirty="0" smtClean="0">
                <a:solidFill>
                  <a:srgbClr val="1D528D"/>
                </a:solidFill>
                <a:latin typeface="Times New Roman" pitchFamily="18" charset="0"/>
              </a:rPr>
              <a:t> </a:t>
            </a: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0" name="Line 21"/>
          <p:cNvSpPr>
            <a:spLocks noChangeShapeType="1"/>
          </p:cNvSpPr>
          <p:nvPr userDrawn="1"/>
        </p:nvSpPr>
        <p:spPr bwMode="auto">
          <a:xfrm>
            <a:off x="3124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4265268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92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04404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46585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78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5927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74728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K2E 7X1</a:t>
            </a:r>
            <a:endParaRPr lang="en-GB" sz="1200" dirty="0" smtClean="0">
              <a:solidFill>
                <a:srgbClr val="808080"/>
              </a:solidFill>
              <a:cs typeface="Arial" charset="0"/>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dirty="0">
                <a:solidFill>
                  <a:srgbClr val="808080"/>
                </a:solidFill>
                <a:cs typeface="Arial" charset="0"/>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dirty="0">
                <a:solidFill>
                  <a:srgbClr val="FF0000"/>
                </a:solidFill>
                <a:cs typeface="Arial" charset="0"/>
              </a:rPr>
              <a:t>www.optiwave.com</a:t>
            </a:r>
            <a:endParaRPr lang="en-GB" sz="1100" b="1" dirty="0">
              <a:solidFill>
                <a:srgbClr val="808080"/>
              </a:solidFill>
              <a:cs typeface="Arial" charset="0"/>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dirty="0" smtClean="0">
                <a:solidFill>
                  <a:srgbClr val="808080"/>
                </a:solidFill>
                <a:cs typeface="Arial" charset="0"/>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25103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712200" y="6505575"/>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algn="ctr" eaLnBrk="1" fontAlgn="base" hangingPunct="1">
              <a:lnSpc>
                <a:spcPct val="93000"/>
              </a:lnSpc>
              <a:spcBef>
                <a:spcPts val="875"/>
              </a:spcBef>
              <a:spcAft>
                <a:spcPct val="0"/>
              </a:spcAft>
              <a:buClr>
                <a:srgbClr val="000000"/>
              </a:buClr>
              <a:buSzPct val="100000"/>
              <a:buFont typeface="Times New Roman" pitchFamily="18" charset="0"/>
              <a:buNone/>
              <a:defRPr/>
            </a:pPr>
            <a:fld id="{55A2338E-951F-49EA-8036-F2D5F30D18EE}" type="slidenum">
              <a:rPr lang="en-GB" sz="1200" smtClean="0">
                <a:solidFill>
                  <a:srgbClr val="B4B4B4"/>
                </a:solidFill>
              </a:rPr>
              <a:pPr algn="ctr" eaLnBrk="1" fontAlgn="base" hangingPunct="1">
                <a:lnSpc>
                  <a:spcPct val="93000"/>
                </a:lnSpc>
                <a:spcBef>
                  <a:spcPts val="875"/>
                </a:spcBef>
                <a:spcAft>
                  <a:spcPct val="0"/>
                </a:spcAft>
                <a:buClr>
                  <a:srgbClr val="000000"/>
                </a:buClr>
                <a:buSzPct val="100000"/>
                <a:buFont typeface="Times New Roman" pitchFamily="18" charset="0"/>
                <a:buNone/>
                <a:defRPr/>
              </a:pPr>
              <a:t>‹#›</a:t>
            </a:fld>
            <a:endParaRPr lang="en-GB" sz="1400" smtClean="0">
              <a:solidFill>
                <a:srgbClr val="FFFFFF"/>
              </a:solidFill>
            </a:endParaRPr>
          </a:p>
        </p:txBody>
      </p:sp>
      <p:sp>
        <p:nvSpPr>
          <p:cNvPr id="2" name="Title 1"/>
          <p:cNvSpPr>
            <a:spLocks noGrp="1"/>
          </p:cNvSpPr>
          <p:nvPr>
            <p:ph type="title"/>
          </p:nvPr>
        </p:nvSpPr>
        <p:spPr>
          <a:xfrm>
            <a:off x="152400" y="609600"/>
            <a:ext cx="7758112" cy="1069975"/>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286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60481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47431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788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93392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010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42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19825" y="825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620713" y="685800"/>
            <a:ext cx="7834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9"/>
          <p:cNvSpPr txBox="1">
            <a:spLocks noChangeArrowheads="1"/>
          </p:cNvSpPr>
          <p:nvPr userDrawn="1"/>
        </p:nvSpPr>
        <p:spPr bwMode="auto">
          <a:xfrm>
            <a:off x="8712200" y="65055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lgn="ctr" fontAlgn="base">
              <a:spcBef>
                <a:spcPct val="50000"/>
              </a:spcBef>
              <a:spcAft>
                <a:spcPct val="0"/>
              </a:spcAft>
              <a:defRPr/>
            </a:pPr>
            <a:fld id="{BF3E3443-4363-4E33-9DFD-575B278643CF}" type="slidenum">
              <a:rPr lang="en-US" sz="1400" smtClean="0">
                <a:solidFill>
                  <a:srgbClr val="FFFFFF"/>
                </a:solidFill>
              </a:rPr>
              <a:pPr algn="ctr" fontAlgn="base">
                <a:spcBef>
                  <a:spcPct val="50000"/>
                </a:spcBef>
                <a:spcAft>
                  <a:spcPct val="0"/>
                </a:spcAft>
                <a:defRPr/>
              </a:pPr>
              <a:t>‹#›</a:t>
            </a:fld>
            <a:endParaRPr lang="en-US" sz="1400" smtClean="0">
              <a:solidFill>
                <a:srgbClr val="FFFFFF"/>
              </a:solidFill>
            </a:endParaRPr>
          </a:p>
        </p:txBody>
      </p:sp>
      <p:pic>
        <p:nvPicPr>
          <p:cNvPr id="1030" name="Picture 18" descr="Optiwave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963" y="76200"/>
            <a:ext cx="19764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userDrawn="1"/>
        </p:nvSpPr>
        <p:spPr bwMode="auto">
          <a:xfrm>
            <a:off x="228600" y="685800"/>
            <a:ext cx="8686800"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Tree>
    <p:extLst>
      <p:ext uri="{BB962C8B-B14F-4D97-AF65-F5344CB8AC3E}">
        <p14:creationId xmlns:p14="http://schemas.microsoft.com/office/powerpoint/2010/main" val="39205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57FA2-9F0F-49AE-872E-87FCD82185C6}" type="datetimeFigureOut">
              <a:rPr lang="en-CA" smtClean="0">
                <a:solidFill>
                  <a:prstClr val="black">
                    <a:tint val="75000"/>
                  </a:prstClr>
                </a:solidFill>
                <a:cs typeface="Arial" charset="0"/>
              </a:rPr>
              <a:pPr/>
              <a:t>2017-06-29</a:t>
            </a:fld>
            <a:endParaRPr lang="en-C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solidFill>
                  <a:prstClr val="black">
                    <a:tint val="75000"/>
                  </a:prstClr>
                </a:solidFill>
                <a:cs typeface="Arial" charset="0"/>
              </a:rPr>
              <a:t>Confidential</a:t>
            </a:r>
            <a:endParaRPr lang="en-CA"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D6D7B-7522-436D-937E-C3DFAAEACD77}" type="slidenum">
              <a:rPr lang="en-CA" smtClean="0">
                <a:solidFill>
                  <a:prstClr val="black">
                    <a:tint val="75000"/>
                  </a:prstClr>
                </a:solidFill>
                <a:cs typeface="Arial" charset="0"/>
              </a:rPr>
              <a:pPr/>
              <a:t>‹#›</a:t>
            </a:fld>
            <a:endParaRPr lang="en-CA" dirty="0">
              <a:solidFill>
                <a:prstClr val="black">
                  <a:tint val="75000"/>
                </a:prstClr>
              </a:solidFill>
              <a:cs typeface="Arial" charset="0"/>
            </a:endParaRPr>
          </a:p>
        </p:txBody>
      </p:sp>
    </p:spTree>
    <p:extLst>
      <p:ext uri="{BB962C8B-B14F-4D97-AF65-F5344CB8AC3E}">
        <p14:creationId xmlns:p14="http://schemas.microsoft.com/office/powerpoint/2010/main" val="1812220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http://www.atlantarf.com/Downloads.php"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www.atlantarf.com/Downloads.php" TargetMode="External"/><Relationship Id="rId5" Type="http://schemas.openxmlformats.org/officeDocument/2006/relationships/hyperlink" Target="http://complextoreal.com/tutorials/tutorial-8-all-about-modulation-part-1/#.WMrlRn_nLTY"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s://en.wikipedia.org/w/index.php?title=Phase-shift_keying&amp;oldid=762095019"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www.atlantarf.com/Downloads.php" TargetMode="External"/><Relationship Id="rId5" Type="http://schemas.openxmlformats.org/officeDocument/2006/relationships/hyperlink" Target="https://en.wikipedia.org/w/index.php?title=Phase-shift_keying&amp;oldid=762095019" TargetMode="External"/><Relationship Id="rId4" Type="http://schemas.openxmlformats.org/officeDocument/2006/relationships/image" Target="../media/image7.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hyperlink" Target="http://www.atlantarf.com/Downloads.php"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s://en.wikipedia.org/w/index.php?title=Phase-shift_keying&amp;oldid=762095019" TargetMode="External"/><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s://en.wikipedia.org/w/index.php?title=Phase-shift_keying&amp;oldid=762095019"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9875" y="3789040"/>
            <a:ext cx="8064500" cy="1868810"/>
          </a:xfrm>
        </p:spPr>
        <p:txBody>
          <a:bodyPr/>
          <a:lstStyle/>
          <a:p>
            <a:r>
              <a:rPr lang="en-CA" dirty="0" smtClean="0">
                <a:solidFill>
                  <a:schemeClr val="tx1"/>
                </a:solidFill>
              </a:rPr>
              <a:t>OptiSystem applications:</a:t>
            </a:r>
            <a:br>
              <a:rPr lang="en-CA" dirty="0" smtClean="0">
                <a:solidFill>
                  <a:schemeClr val="tx1"/>
                </a:solidFill>
              </a:rPr>
            </a:br>
            <a:r>
              <a:rPr lang="en-CA" dirty="0" smtClean="0">
                <a:solidFill>
                  <a:schemeClr val="bg2">
                    <a:lumMod val="75000"/>
                  </a:schemeClr>
                </a:solidFill>
              </a:rPr>
              <a:t>Digital modulation analysis (PSK</a:t>
            </a:r>
            <a:r>
              <a:rPr lang="en-CA" dirty="0" smtClean="0">
                <a:solidFill>
                  <a:schemeClr val="bg2">
                    <a:lumMod val="75000"/>
                  </a:schemeClr>
                </a:solidFill>
              </a:rPr>
              <a:t>)</a:t>
            </a:r>
            <a:r>
              <a:rPr lang="en-CA" sz="3200" dirty="0">
                <a:solidFill>
                  <a:schemeClr val="tx1"/>
                </a:solidFill>
              </a:rPr>
              <a:t/>
            </a:r>
            <a:br>
              <a:rPr lang="en-CA" sz="3200" dirty="0">
                <a:solidFill>
                  <a:schemeClr val="tx1"/>
                </a:solidFill>
              </a:rPr>
            </a:br>
            <a:endParaRPr lang="en-CA" sz="2800" b="0" i="1"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925861"/>
            <a:ext cx="3868639"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9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4" y="2494302"/>
            <a:ext cx="7410091" cy="257801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10</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17011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QPSK with carrier channel</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49"/>
            <a:ext cx="8715375" cy="1416471"/>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quadrature phase shift keying (QPSK) using the PSK Pulse Generator, Threshold and PSK Sequence Decoder with transmission </a:t>
            </a:r>
            <a:r>
              <a:rPr lang="en-CA" sz="1200" b="0" dirty="0" smtClean="0">
                <a:latin typeface="Arial" panose="020B0604020202020204" pitchFamily="34" charset="0"/>
                <a:cs typeface="Arial" panose="020B0604020202020204" pitchFamily="34" charset="0"/>
              </a:rPr>
              <a:t>over an </a:t>
            </a:r>
            <a:r>
              <a:rPr lang="en-CA" sz="1200" b="0" dirty="0">
                <a:latin typeface="Arial" panose="020B0604020202020204" pitchFamily="34" charset="0"/>
                <a:cs typeface="Arial" panose="020B0604020202020204" pitchFamily="34" charset="0"/>
              </a:rPr>
              <a:t>analog carrier. Modulation is achieved by mixing the information (baseband) channel with an RF quadrature modulator (30 GHz). At the receiver, the transmitted </a:t>
            </a:r>
            <a:r>
              <a:rPr lang="en-CA" sz="1200" b="0" dirty="0" smtClean="0">
                <a:latin typeface="Arial" panose="020B0604020202020204" pitchFamily="34" charset="0"/>
                <a:cs typeface="Arial" panose="020B0604020202020204" pitchFamily="34" charset="0"/>
              </a:rPr>
              <a:t>channel is </a:t>
            </a:r>
            <a:r>
              <a:rPr lang="en-CA" sz="1200" b="0" dirty="0">
                <a:latin typeface="Arial" panose="020B0604020202020204" pitchFamily="34" charset="0"/>
                <a:cs typeface="Arial" panose="020B0604020202020204" pitchFamily="34" charset="0"/>
              </a:rPr>
              <a:t>demodulated with a Quadrature demodulator with a local oscillator at the same carrier frequency and low pass filtered (10 GHz) to remove the double frequency </a:t>
            </a:r>
            <a:r>
              <a:rPr lang="en-CA" sz="1200" b="0" dirty="0" smtClean="0">
                <a:latin typeface="Arial" panose="020B0604020202020204" pitchFamily="34" charset="0"/>
                <a:cs typeface="Arial" panose="020B0604020202020204" pitchFamily="34" charset="0"/>
              </a:rPr>
              <a:t>component</a:t>
            </a:r>
          </a:p>
          <a:p>
            <a:pPr marL="0" indent="0">
              <a:buNone/>
            </a:pPr>
            <a:r>
              <a:rPr lang="en-US" sz="1050" b="0" i="1" dirty="0" smtClean="0">
                <a:latin typeface="Arial" panose="020B0604020202020204" pitchFamily="34" charset="0"/>
                <a:cs typeface="Arial" panose="020B0604020202020204" pitchFamily="34" charset="0"/>
              </a:rPr>
              <a:t>REF: </a:t>
            </a:r>
            <a:r>
              <a:rPr lang="en-US" sz="1050" b="0" i="1" dirty="0">
                <a:latin typeface="Arial" panose="020B0604020202020204" pitchFamily="34" charset="0"/>
                <a:cs typeface="Arial" panose="020B0604020202020204" pitchFamily="34" charset="0"/>
              </a:rPr>
              <a:t>Link budget analysis: Digital Modulation Part 3, Atlanta RF (Bob Garvey, Chief Engineer), July. Retrieved (16 Mar 17) from </a:t>
            </a:r>
            <a:r>
              <a:rPr lang="en-US" sz="1050" b="0" i="1" dirty="0">
                <a:latin typeface="Arial" panose="020B0604020202020204" pitchFamily="34" charset="0"/>
                <a:cs typeface="Arial" panose="020B0604020202020204" pitchFamily="34" charset="0"/>
                <a:hlinkClick r:id="rId6"/>
              </a:rPr>
              <a:t>http://www.atlantarf.com/Downloads.php</a:t>
            </a:r>
            <a:r>
              <a:rPr lang="en-US" sz="1050" b="0" i="1" dirty="0">
                <a:latin typeface="Arial" panose="020B0604020202020204" pitchFamily="34" charset="0"/>
                <a:cs typeface="Arial" panose="020B0604020202020204" pitchFamily="34" charset="0"/>
              </a:rPr>
              <a:t> </a:t>
            </a:r>
          </a:p>
        </p:txBody>
      </p:sp>
      <p:sp>
        <p:nvSpPr>
          <p:cNvPr id="18" name="TextBox 17"/>
          <p:cNvSpPr txBox="1"/>
          <p:nvPr/>
        </p:nvSpPr>
        <p:spPr>
          <a:xfrm>
            <a:off x="87243" y="2397190"/>
            <a:ext cx="1887441"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a:t>
            </a:r>
            <a:r>
              <a:rPr lang="en-US" sz="1200" i="1" dirty="0"/>
              <a:t>Q</a:t>
            </a:r>
            <a:r>
              <a:rPr lang="en-US" sz="1200" i="1" dirty="0" smtClean="0"/>
              <a:t>PSK (with carrier)</a:t>
            </a:r>
            <a:endParaRPr lang="en-CA" sz="1200" i="1" dirty="0"/>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082" y="4192418"/>
            <a:ext cx="3687596" cy="208579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ular Callout 15"/>
          <p:cNvSpPr/>
          <p:nvPr/>
        </p:nvSpPr>
        <p:spPr>
          <a:xfrm>
            <a:off x="3293797" y="4323559"/>
            <a:ext cx="1552434" cy="627984"/>
          </a:xfrm>
          <a:prstGeom prst="wedgeRectCallout">
            <a:avLst>
              <a:gd name="adj1" fmla="val -109609"/>
              <a:gd name="adj2" fmla="val -2269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QPSK channel (red) has twice the bandwidth efficiency compared to BPSK (blue)</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15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4" y="882908"/>
            <a:ext cx="8585731" cy="5302232"/>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CA" sz="1400" b="0" kern="0" dirty="0" smtClean="0">
                <a:solidFill>
                  <a:srgbClr val="000000"/>
                </a:solidFill>
                <a:latin typeface="Arial"/>
              </a:rPr>
              <a:t>Digital modulation systems are used to transmit digital (quantized) information over a medium such as air or optical fiber. Transmission is achieved by mapping the information (baseband) channel onto an analog carrier channel, propagating over the medium, and then recovering the baseband channel at the receiver</a:t>
            </a:r>
            <a:r>
              <a:rPr lang="en-CA" sz="1400" b="0" kern="0" baseline="30000" dirty="0" smtClean="0">
                <a:solidFill>
                  <a:srgbClr val="000000"/>
                </a:solidFill>
                <a:latin typeface="Arial"/>
              </a:rPr>
              <a:t>1</a:t>
            </a:r>
            <a:r>
              <a:rPr lang="en-CA" sz="1400" b="0" kern="0" dirty="0" smtClean="0">
                <a:solidFill>
                  <a:srgbClr val="000000"/>
                </a:solidFill>
                <a:latin typeface="Arial"/>
              </a:rPr>
              <a:t>. Several techniques can be used to carry the information channel and involve changing the characteristics of </a:t>
            </a:r>
            <a:r>
              <a:rPr lang="en-CA" sz="1400" b="0" kern="0" dirty="0">
                <a:solidFill>
                  <a:srgbClr val="000000"/>
                </a:solidFill>
                <a:latin typeface="Arial"/>
              </a:rPr>
              <a:t>i</a:t>
            </a:r>
            <a:r>
              <a:rPr lang="en-CA" sz="1400" b="0" kern="0" dirty="0" smtClean="0">
                <a:solidFill>
                  <a:srgbClr val="000000"/>
                </a:solidFill>
                <a:latin typeface="Arial"/>
              </a:rPr>
              <a:t>ts analog carrier (periodic) signal. These include</a:t>
            </a:r>
            <a:r>
              <a:rPr lang="en-CA" sz="1400" b="0" kern="0" baseline="30000" dirty="0" smtClean="0">
                <a:solidFill>
                  <a:srgbClr val="000000"/>
                </a:solidFill>
                <a:latin typeface="Arial"/>
              </a:rPr>
              <a:t>2</a:t>
            </a:r>
            <a:r>
              <a:rPr lang="en-CA" sz="1400" b="0" kern="0" dirty="0" smtClean="0">
                <a:solidFill>
                  <a:srgbClr val="000000"/>
                </a:solidFill>
                <a:latin typeface="Arial"/>
              </a:rPr>
              <a:t>:</a:t>
            </a:r>
          </a:p>
          <a:p>
            <a:pPr lvl="1" eaLnBrk="1" hangingPunct="1">
              <a:spcBef>
                <a:spcPts val="200"/>
              </a:spcBef>
              <a:defRPr/>
            </a:pPr>
            <a:r>
              <a:rPr lang="en-US" sz="1200" b="0" kern="0" dirty="0" smtClean="0">
                <a:solidFill>
                  <a:srgbClr val="000000"/>
                </a:solidFill>
                <a:latin typeface="Arial"/>
              </a:rPr>
              <a:t>Amplitude shift keying (</a:t>
            </a:r>
            <a:r>
              <a:rPr lang="en-US" sz="1200" kern="0" dirty="0" smtClean="0">
                <a:solidFill>
                  <a:srgbClr val="000000"/>
                </a:solidFill>
                <a:latin typeface="Arial"/>
              </a:rPr>
              <a:t>ASK</a:t>
            </a:r>
            <a:r>
              <a:rPr lang="en-US" sz="1200" b="0" kern="0" dirty="0" smtClean="0">
                <a:solidFill>
                  <a:srgbClr val="000000"/>
                </a:solidFill>
                <a:latin typeface="Arial"/>
              </a:rPr>
              <a:t>), also called pulse amplitude modulation (</a:t>
            </a:r>
            <a:r>
              <a:rPr lang="en-US" sz="1200" kern="0" dirty="0" smtClean="0">
                <a:solidFill>
                  <a:srgbClr val="000000"/>
                </a:solidFill>
                <a:latin typeface="Arial"/>
              </a:rPr>
              <a:t>PAM</a:t>
            </a:r>
            <a:r>
              <a:rPr lang="en-US" sz="1200" b="0" kern="0" dirty="0" smtClean="0">
                <a:solidFill>
                  <a:srgbClr val="000000"/>
                </a:solidFill>
                <a:latin typeface="Arial"/>
              </a:rPr>
              <a:t>), where different amplitudes of the carrier are used to represent the digital signal</a:t>
            </a:r>
            <a:endParaRPr lang="en-US" sz="1200" b="0" kern="0" dirty="0">
              <a:solidFill>
                <a:srgbClr val="000000"/>
              </a:solidFill>
              <a:latin typeface="Arial"/>
            </a:endParaRPr>
          </a:p>
          <a:p>
            <a:pPr lvl="1" eaLnBrk="1" hangingPunct="1">
              <a:spcBef>
                <a:spcPts val="200"/>
              </a:spcBef>
              <a:defRPr/>
            </a:pPr>
            <a:r>
              <a:rPr lang="en-US" sz="1200" b="0" kern="0" dirty="0" smtClean="0">
                <a:solidFill>
                  <a:srgbClr val="000000"/>
                </a:solidFill>
                <a:latin typeface="Arial"/>
              </a:rPr>
              <a:t>Phase shift keying (</a:t>
            </a:r>
            <a:r>
              <a:rPr lang="en-US" sz="1200" kern="0" dirty="0" smtClean="0">
                <a:solidFill>
                  <a:srgbClr val="000000"/>
                </a:solidFill>
                <a:latin typeface="Arial"/>
              </a:rPr>
              <a:t>PSK</a:t>
            </a:r>
            <a:r>
              <a:rPr lang="en-US" sz="1200" b="0" kern="0" dirty="0" smtClean="0">
                <a:solidFill>
                  <a:srgbClr val="000000"/>
                </a:solidFill>
                <a:latin typeface="Arial"/>
              </a:rPr>
              <a:t>), where different phase settings of the carrier are </a:t>
            </a:r>
            <a:r>
              <a:rPr lang="en-US" sz="1200" b="0" kern="0" dirty="0">
                <a:solidFill>
                  <a:srgbClr val="000000"/>
                </a:solidFill>
                <a:latin typeface="Arial"/>
              </a:rPr>
              <a:t>used to represent the digital </a:t>
            </a:r>
            <a:r>
              <a:rPr lang="en-US" sz="1200" b="0" kern="0" dirty="0" smtClean="0">
                <a:solidFill>
                  <a:srgbClr val="000000"/>
                </a:solidFill>
                <a:latin typeface="Arial"/>
              </a:rPr>
              <a:t>signal</a:t>
            </a:r>
          </a:p>
          <a:p>
            <a:pPr lvl="1" eaLnBrk="1" hangingPunct="1">
              <a:spcBef>
                <a:spcPts val="200"/>
              </a:spcBef>
              <a:defRPr/>
            </a:pPr>
            <a:r>
              <a:rPr lang="en-US" sz="1200" b="0" kern="0" dirty="0" smtClean="0">
                <a:solidFill>
                  <a:srgbClr val="000000"/>
                </a:solidFill>
                <a:latin typeface="Arial"/>
              </a:rPr>
              <a:t>Quadrature amplitude modulation (</a:t>
            </a:r>
            <a:r>
              <a:rPr lang="en-US" sz="1200" kern="0" dirty="0" smtClean="0">
                <a:solidFill>
                  <a:srgbClr val="000000"/>
                </a:solidFill>
                <a:latin typeface="Arial"/>
              </a:rPr>
              <a:t>QAM</a:t>
            </a:r>
            <a:r>
              <a:rPr lang="en-US" sz="1200" b="0" kern="0" dirty="0" smtClean="0">
                <a:solidFill>
                  <a:srgbClr val="000000"/>
                </a:solidFill>
                <a:latin typeface="Arial"/>
              </a:rPr>
              <a:t>) – a combination of PAM and PSK</a:t>
            </a:r>
          </a:p>
          <a:p>
            <a:pPr lvl="1" eaLnBrk="1" hangingPunct="1">
              <a:spcBef>
                <a:spcPts val="200"/>
              </a:spcBef>
              <a:defRPr/>
            </a:pPr>
            <a:r>
              <a:rPr lang="en-US" sz="1200" b="0" kern="0" dirty="0" smtClean="0">
                <a:solidFill>
                  <a:srgbClr val="000000"/>
                </a:solidFill>
                <a:latin typeface="Arial"/>
              </a:rPr>
              <a:t>Frequency shift keying (</a:t>
            </a:r>
            <a:r>
              <a:rPr lang="en-US" sz="1200" kern="0" dirty="0" smtClean="0">
                <a:solidFill>
                  <a:srgbClr val="000000"/>
                </a:solidFill>
                <a:latin typeface="Arial"/>
              </a:rPr>
              <a:t>FSK</a:t>
            </a:r>
            <a:r>
              <a:rPr lang="en-US" sz="1200" b="0" kern="0" dirty="0" smtClean="0">
                <a:solidFill>
                  <a:srgbClr val="000000"/>
                </a:solidFill>
                <a:latin typeface="Arial"/>
              </a:rPr>
              <a:t>), where different relative frequency settings (relative to the carrier frequency) are used to represent the digital signal</a:t>
            </a:r>
            <a:endParaRPr lang="en-CA" sz="1400" b="0" kern="0" dirty="0" smtClean="0">
              <a:solidFill>
                <a:srgbClr val="000000"/>
              </a:solidFill>
              <a:latin typeface="Arial"/>
            </a:endParaRPr>
          </a:p>
          <a:p>
            <a:pPr eaLnBrk="1" hangingPunct="1">
              <a:spcBef>
                <a:spcPts val="600"/>
              </a:spcBef>
              <a:defRPr/>
            </a:pPr>
            <a:r>
              <a:rPr lang="en-CA" sz="1400" b="0" kern="0" dirty="0" smtClean="0">
                <a:solidFill>
                  <a:srgbClr val="000000"/>
                </a:solidFill>
                <a:latin typeface="Arial"/>
              </a:rPr>
              <a:t>This application note reviews common implementations for </a:t>
            </a:r>
            <a:r>
              <a:rPr lang="en-CA" sz="1400" kern="0" dirty="0" smtClean="0">
                <a:solidFill>
                  <a:srgbClr val="000000"/>
                </a:solidFill>
                <a:latin typeface="Arial"/>
              </a:rPr>
              <a:t>PSK</a:t>
            </a:r>
            <a:r>
              <a:rPr lang="en-CA" sz="1400" b="0" kern="0" dirty="0" smtClean="0">
                <a:solidFill>
                  <a:srgbClr val="000000"/>
                </a:solidFill>
                <a:latin typeface="Arial"/>
              </a:rPr>
              <a:t> modulation and includes the following models:</a:t>
            </a:r>
          </a:p>
          <a:p>
            <a:pPr lvl="1" eaLnBrk="1" hangingPunct="1">
              <a:spcBef>
                <a:spcPts val="200"/>
              </a:spcBef>
              <a:defRPr/>
            </a:pPr>
            <a:r>
              <a:rPr lang="en-US" sz="1200" b="0" kern="0" dirty="0" smtClean="0">
                <a:solidFill>
                  <a:srgbClr val="000000"/>
                </a:solidFill>
                <a:latin typeface="Arial"/>
              </a:rPr>
              <a:t>Binary phase shift keying (Layout: BPSK)</a:t>
            </a:r>
          </a:p>
          <a:p>
            <a:pPr lvl="1" eaLnBrk="1" hangingPunct="1">
              <a:spcBef>
                <a:spcPts val="200"/>
              </a:spcBef>
              <a:defRPr/>
            </a:pPr>
            <a:r>
              <a:rPr lang="en-US" sz="1200" b="0" kern="0" dirty="0" smtClean="0">
                <a:solidFill>
                  <a:srgbClr val="000000"/>
                </a:solidFill>
                <a:latin typeface="Arial"/>
              </a:rPr>
              <a:t>Differential binary phase shift keying (Layout: D-BPSK)</a:t>
            </a:r>
          </a:p>
          <a:p>
            <a:pPr lvl="1" eaLnBrk="1" hangingPunct="1">
              <a:spcBef>
                <a:spcPts val="200"/>
              </a:spcBef>
              <a:defRPr/>
            </a:pPr>
            <a:r>
              <a:rPr lang="en-US" sz="1200" b="0" kern="0" dirty="0" smtClean="0">
                <a:solidFill>
                  <a:srgbClr val="000000"/>
                </a:solidFill>
                <a:latin typeface="Arial"/>
              </a:rPr>
              <a:t>Quadrature phase shift keying </a:t>
            </a:r>
            <a:r>
              <a:rPr lang="en-US" sz="1200" b="0" kern="0" dirty="0">
                <a:solidFill>
                  <a:srgbClr val="000000"/>
                </a:solidFill>
                <a:latin typeface="Arial"/>
              </a:rPr>
              <a:t>(Layout: QPSK</a:t>
            </a:r>
            <a:r>
              <a:rPr lang="en-US" sz="1200" b="0" kern="0" dirty="0" smtClean="0">
                <a:solidFill>
                  <a:srgbClr val="000000"/>
                </a:solidFill>
                <a:latin typeface="Arial"/>
              </a:rPr>
              <a:t>)</a:t>
            </a:r>
            <a:endParaRPr lang="en-US" sz="1200" b="0" kern="0" dirty="0">
              <a:solidFill>
                <a:srgbClr val="000000"/>
              </a:solidFill>
              <a:latin typeface="Arial"/>
            </a:endParaRPr>
          </a:p>
          <a:p>
            <a:pPr lvl="1" eaLnBrk="1" hangingPunct="1">
              <a:spcBef>
                <a:spcPts val="200"/>
              </a:spcBef>
              <a:defRPr/>
            </a:pPr>
            <a:r>
              <a:rPr lang="en-US" sz="1200" b="0" kern="0" dirty="0" smtClean="0">
                <a:solidFill>
                  <a:srgbClr val="000000"/>
                </a:solidFill>
                <a:latin typeface="Arial"/>
              </a:rPr>
              <a:t>Offset quadrature </a:t>
            </a:r>
            <a:r>
              <a:rPr lang="en-US" sz="1200" b="0" kern="0" dirty="0">
                <a:solidFill>
                  <a:srgbClr val="000000"/>
                </a:solidFill>
                <a:latin typeface="Arial"/>
              </a:rPr>
              <a:t>phase shift keying (Layout: O-QPSK)</a:t>
            </a:r>
          </a:p>
          <a:p>
            <a:pPr lvl="1" eaLnBrk="1" hangingPunct="1">
              <a:spcBef>
                <a:spcPts val="200"/>
              </a:spcBef>
              <a:defRPr/>
            </a:pPr>
            <a:r>
              <a:rPr lang="en-US" sz="1200" b="0" kern="0" dirty="0" smtClean="0">
                <a:solidFill>
                  <a:srgbClr val="000000"/>
                </a:solidFill>
                <a:latin typeface="Arial"/>
              </a:rPr>
              <a:t>Pi/4 quadrature </a:t>
            </a:r>
            <a:r>
              <a:rPr lang="en-US" sz="1200" b="0" kern="0" dirty="0">
                <a:solidFill>
                  <a:srgbClr val="000000"/>
                </a:solidFill>
                <a:latin typeface="Arial"/>
              </a:rPr>
              <a:t>phase shift keying (Layout: Pi/4-QPSK</a:t>
            </a:r>
            <a:r>
              <a:rPr lang="en-US" sz="1200" b="0" kern="0" dirty="0" smtClean="0">
                <a:solidFill>
                  <a:srgbClr val="000000"/>
                </a:solidFill>
                <a:latin typeface="Arial"/>
              </a:rPr>
              <a:t>)</a:t>
            </a:r>
          </a:p>
          <a:p>
            <a:pPr lvl="1" eaLnBrk="1" hangingPunct="1">
              <a:spcBef>
                <a:spcPts val="200"/>
              </a:spcBef>
              <a:defRPr/>
            </a:pPr>
            <a:r>
              <a:rPr lang="en-US" sz="1200" b="0" kern="0" dirty="0">
                <a:solidFill>
                  <a:srgbClr val="000000"/>
                </a:solidFill>
                <a:latin typeface="Arial"/>
              </a:rPr>
              <a:t>Differential </a:t>
            </a:r>
            <a:r>
              <a:rPr lang="en-US" sz="1200" b="0" kern="0" dirty="0" smtClean="0">
                <a:solidFill>
                  <a:srgbClr val="000000"/>
                </a:solidFill>
                <a:latin typeface="Arial"/>
              </a:rPr>
              <a:t>quadrature phase </a:t>
            </a:r>
            <a:r>
              <a:rPr lang="en-US" sz="1200" b="0" kern="0" dirty="0">
                <a:solidFill>
                  <a:srgbClr val="000000"/>
                </a:solidFill>
                <a:latin typeface="Arial"/>
              </a:rPr>
              <a:t>shift keying (Layout: D-BPSK)</a:t>
            </a:r>
          </a:p>
          <a:p>
            <a:pPr lvl="1" eaLnBrk="1" hangingPunct="1">
              <a:spcBef>
                <a:spcPts val="200"/>
              </a:spcBef>
              <a:defRPr/>
            </a:pPr>
            <a:r>
              <a:rPr lang="en-US" sz="1200" b="0" kern="0" dirty="0">
                <a:solidFill>
                  <a:srgbClr val="000000"/>
                </a:solidFill>
                <a:latin typeface="Arial"/>
              </a:rPr>
              <a:t>B</a:t>
            </a:r>
            <a:r>
              <a:rPr lang="en-US" sz="1200" b="0" kern="0" dirty="0" smtClean="0">
                <a:solidFill>
                  <a:srgbClr val="000000"/>
                </a:solidFill>
                <a:latin typeface="Arial"/>
              </a:rPr>
              <a:t>PSK over analog carrier (</a:t>
            </a:r>
            <a:r>
              <a:rPr lang="en-US" sz="1200" b="0" kern="0" dirty="0">
                <a:solidFill>
                  <a:srgbClr val="000000"/>
                </a:solidFill>
                <a:latin typeface="Arial"/>
              </a:rPr>
              <a:t>Layout</a:t>
            </a:r>
            <a:r>
              <a:rPr lang="en-US" sz="1200" b="0" kern="0" dirty="0" smtClean="0">
                <a:solidFill>
                  <a:srgbClr val="000000"/>
                </a:solidFill>
                <a:latin typeface="Arial"/>
              </a:rPr>
              <a:t>: BPSK (with Carrier))</a:t>
            </a:r>
          </a:p>
          <a:p>
            <a:pPr lvl="1" eaLnBrk="1" hangingPunct="1">
              <a:spcBef>
                <a:spcPts val="200"/>
              </a:spcBef>
              <a:defRPr/>
            </a:pPr>
            <a:r>
              <a:rPr lang="en-US" sz="1200" b="0" kern="0" dirty="0">
                <a:solidFill>
                  <a:srgbClr val="000000"/>
                </a:solidFill>
                <a:latin typeface="Arial"/>
              </a:rPr>
              <a:t>QPSK over analog </a:t>
            </a:r>
            <a:r>
              <a:rPr lang="en-US" sz="1200" b="0" kern="0" dirty="0" smtClean="0">
                <a:solidFill>
                  <a:srgbClr val="000000"/>
                </a:solidFill>
                <a:latin typeface="Arial"/>
              </a:rPr>
              <a:t>carrier (</a:t>
            </a:r>
            <a:r>
              <a:rPr lang="en-US" sz="1200" b="0" kern="0" dirty="0">
                <a:solidFill>
                  <a:srgbClr val="000000"/>
                </a:solidFill>
                <a:latin typeface="Arial"/>
              </a:rPr>
              <a:t>Layout: </a:t>
            </a:r>
            <a:r>
              <a:rPr lang="en-US" sz="1200" b="0" kern="0" dirty="0" smtClean="0">
                <a:solidFill>
                  <a:srgbClr val="000000"/>
                </a:solidFill>
                <a:latin typeface="Arial"/>
              </a:rPr>
              <a:t>QPSK </a:t>
            </a:r>
            <a:r>
              <a:rPr lang="en-US" sz="1200" b="0" kern="0" dirty="0">
                <a:solidFill>
                  <a:srgbClr val="000000"/>
                </a:solidFill>
                <a:latin typeface="Arial"/>
              </a:rPr>
              <a:t>(with Carrier</a:t>
            </a:r>
            <a:r>
              <a:rPr lang="en-US" sz="1200" b="0" kern="0" dirty="0" smtClean="0">
                <a:solidFill>
                  <a:srgbClr val="000000"/>
                </a:solidFill>
                <a:latin typeface="Arial"/>
              </a:rPr>
              <a:t>))</a:t>
            </a:r>
          </a:p>
          <a:p>
            <a:pPr marL="0" indent="0">
              <a:buNone/>
            </a:pPr>
            <a:r>
              <a:rPr lang="en-CA" sz="1050" b="0" i="1" dirty="0" smtClean="0">
                <a:latin typeface="Arial" panose="020B0604020202020204" pitchFamily="34" charset="0"/>
                <a:cs typeface="Arial" panose="020B0604020202020204" pitchFamily="34" charset="0"/>
              </a:rPr>
              <a:t>REF </a:t>
            </a:r>
            <a:r>
              <a:rPr lang="en-CA" sz="1050" b="0" i="1" dirty="0">
                <a:latin typeface="Arial" panose="020B0604020202020204" pitchFamily="34" charset="0"/>
                <a:cs typeface="Arial" panose="020B0604020202020204" pitchFamily="34" charset="0"/>
              </a:rPr>
              <a:t>1: </a:t>
            </a:r>
            <a:r>
              <a:rPr lang="en-CA" sz="1050" b="0" i="1" dirty="0" smtClean="0">
                <a:latin typeface="Arial" panose="020B0604020202020204" pitchFamily="34" charset="0"/>
                <a:cs typeface="Arial" panose="020B0604020202020204" pitchFamily="34" charset="0"/>
              </a:rPr>
              <a:t>All About Modulation Part 1, Intuitive Guide to Principles </a:t>
            </a:r>
            <a:r>
              <a:rPr lang="en-CA" sz="1050" b="0" i="1" dirty="0">
                <a:latin typeface="Arial" panose="020B0604020202020204" pitchFamily="34" charset="0"/>
                <a:cs typeface="Arial" panose="020B0604020202020204" pitchFamily="34" charset="0"/>
              </a:rPr>
              <a:t>of </a:t>
            </a:r>
            <a:r>
              <a:rPr lang="en-CA" sz="1050" b="0" i="1" dirty="0" smtClean="0">
                <a:latin typeface="Arial" panose="020B0604020202020204" pitchFamily="34" charset="0"/>
                <a:cs typeface="Arial" panose="020B0604020202020204" pitchFamily="34" charset="0"/>
              </a:rPr>
              <a:t>Communications, Charan Langton (2002, revised </a:t>
            </a:r>
            <a:r>
              <a:rPr lang="en-CA" sz="1050" b="0" i="1" dirty="0">
                <a:latin typeface="Arial" panose="020B0604020202020204" pitchFamily="34" charset="0"/>
                <a:cs typeface="Arial" panose="020B0604020202020204" pitchFamily="34" charset="0"/>
              </a:rPr>
              <a:t>Dec </a:t>
            </a:r>
            <a:r>
              <a:rPr lang="en-CA" sz="1050" b="0" i="1" dirty="0" smtClean="0">
                <a:latin typeface="Arial" panose="020B0604020202020204" pitchFamily="34" charset="0"/>
                <a:cs typeface="Arial" panose="020B0604020202020204" pitchFamily="34" charset="0"/>
              </a:rPr>
              <a:t>2005). Retrieved 16 Mar 17 from </a:t>
            </a:r>
            <a:r>
              <a:rPr lang="en-CA" sz="1050" b="0" i="1" dirty="0">
                <a:latin typeface="Arial" panose="020B0604020202020204" pitchFamily="34" charset="0"/>
                <a:cs typeface="Arial" panose="020B0604020202020204" pitchFamily="34" charset="0"/>
                <a:hlinkClick r:id="rId5"/>
              </a:rPr>
              <a:t>http://complextoreal.com/tutorials/tutorial-8-all-about-modulation-part-1/#.</a:t>
            </a:r>
            <a:r>
              <a:rPr lang="en-CA" sz="1050" b="0" i="1" dirty="0" smtClean="0">
                <a:latin typeface="Arial" panose="020B0604020202020204" pitchFamily="34" charset="0"/>
                <a:cs typeface="Arial" panose="020B0604020202020204" pitchFamily="34" charset="0"/>
                <a:hlinkClick r:id="rId5"/>
              </a:rPr>
              <a:t>WMrlRn_nLTY</a:t>
            </a:r>
            <a:endParaRPr lang="en-CA" sz="1050" b="0" i="1" dirty="0">
              <a:latin typeface="Arial" panose="020B0604020202020204" pitchFamily="34" charset="0"/>
              <a:cs typeface="Arial" panose="020B0604020202020204" pitchFamily="34" charset="0"/>
            </a:endParaRPr>
          </a:p>
          <a:p>
            <a:pPr marL="0" indent="0">
              <a:buNone/>
            </a:pPr>
            <a:r>
              <a:rPr lang="en-US" sz="1050" b="0" i="1" dirty="0">
                <a:latin typeface="Arial" panose="020B0604020202020204" pitchFamily="34" charset="0"/>
                <a:cs typeface="Arial" panose="020B0604020202020204" pitchFamily="34" charset="0"/>
              </a:rPr>
              <a:t>REF 2: Link budget analysis: Digital Modulation Part </a:t>
            </a:r>
            <a:r>
              <a:rPr lang="en-US" sz="1050" b="0" i="1" dirty="0" smtClean="0">
                <a:latin typeface="Arial" panose="020B0604020202020204" pitchFamily="34" charset="0"/>
                <a:cs typeface="Arial" panose="020B0604020202020204" pitchFamily="34" charset="0"/>
              </a:rPr>
              <a:t>1, </a:t>
            </a:r>
            <a:r>
              <a:rPr lang="en-US" sz="1050" b="0" i="1" dirty="0">
                <a:latin typeface="Arial" panose="020B0604020202020204" pitchFamily="34" charset="0"/>
                <a:cs typeface="Arial" panose="020B0604020202020204" pitchFamily="34" charset="0"/>
              </a:rPr>
              <a:t>Atlanta RF (Bob Garvey, Chief Engineer), July. Retrieved (16 Mar 17) from </a:t>
            </a:r>
            <a:r>
              <a:rPr lang="en-US" sz="1050" b="0" i="1" dirty="0">
                <a:latin typeface="Arial" panose="020B0604020202020204" pitchFamily="34" charset="0"/>
                <a:cs typeface="Arial" panose="020B0604020202020204" pitchFamily="34" charset="0"/>
                <a:hlinkClick r:id="rId6"/>
              </a:rPr>
              <a:t>http://www.atlantarf.com/Downloads.php</a:t>
            </a:r>
            <a:r>
              <a:rPr lang="en-US" sz="1050" b="0" i="1" dirty="0">
                <a:latin typeface="Arial" panose="020B0604020202020204" pitchFamily="34" charset="0"/>
                <a:cs typeface="Arial" panose="020B0604020202020204" pitchFamily="34" charset="0"/>
              </a:rPr>
              <a:t> </a:t>
            </a:r>
          </a:p>
          <a:p>
            <a:pPr marL="0" lvl="1" indent="0" eaLnBrk="1" hangingPunct="1">
              <a:spcBef>
                <a:spcPts val="200"/>
              </a:spcBef>
              <a:buNone/>
              <a:defRPr/>
            </a:pPr>
            <a:endParaRPr lang="en-CA" sz="1100" b="0" i="1" dirty="0">
              <a:latin typeface="Arial" panose="020B0604020202020204" pitchFamily="34" charset="0"/>
              <a:cs typeface="Arial" panose="020B0604020202020204" pitchFamily="34" charset="0"/>
            </a:endParaRPr>
          </a:p>
        </p:txBody>
      </p:sp>
      <p:sp>
        <p:nvSpPr>
          <p:cNvPr id="13" name="TextBox 12"/>
          <p:cNvSpPr txBox="1"/>
          <p:nvPr/>
        </p:nvSpPr>
        <p:spPr>
          <a:xfrm>
            <a:off x="3618782" y="183635"/>
            <a:ext cx="3022066"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PSK modulation</a:t>
            </a:r>
            <a:endParaRPr lang="en-CA" sz="2000"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spTree>
    <p:extLst>
      <p:ext uri="{BB962C8B-B14F-4D97-AF65-F5344CB8AC3E}">
        <p14:creationId xmlns:p14="http://schemas.microsoft.com/office/powerpoint/2010/main" val="258551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86" y="2048979"/>
            <a:ext cx="6939321" cy="308072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Binary phase shift keying (BPSK)</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92476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example demonstrates binary phase shift keying (BPSK) using the PSK Pulse Generator, Decision and PSK Sequence Decoder components. It is a two-level modulation technique where the antipodal signals are represented by phases of 0 and 180 degrees (binary “0” and binary “1”, respectively). As only phase is being changed, the amplitude of the modulation envelope is constant.</a:t>
            </a:r>
            <a:endParaRPr lang="en-CA" sz="1200" b="0" dirty="0">
              <a:latin typeface="Arial" panose="020B0604020202020204" pitchFamily="34" charset="0"/>
              <a:cs typeface="Arial" panose="020B0604020202020204" pitchFamily="34" charset="0"/>
            </a:endParaRPr>
          </a:p>
        </p:txBody>
      </p:sp>
      <p:sp>
        <p:nvSpPr>
          <p:cNvPr id="18" name="TextBox 17"/>
          <p:cNvSpPr txBox="1"/>
          <p:nvPr/>
        </p:nvSpPr>
        <p:spPr>
          <a:xfrm>
            <a:off x="320725" y="2112761"/>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D-BPSK</a:t>
            </a:r>
            <a:endParaRPr lang="en-CA" sz="1200" i="1"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094" y="3489358"/>
            <a:ext cx="2305359" cy="256684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ular Callout 14"/>
          <p:cNvSpPr/>
          <p:nvPr/>
        </p:nvSpPr>
        <p:spPr>
          <a:xfrm>
            <a:off x="5072332" y="5375661"/>
            <a:ext cx="1296259" cy="491925"/>
          </a:xfrm>
          <a:prstGeom prst="wedgeRectCallout">
            <a:avLst>
              <a:gd name="adj1" fmla="val 57097"/>
              <a:gd name="adj2" fmla="val -14241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180 phase (binary 1) subject to zero-mean Gaussian noise </a:t>
            </a:r>
            <a:endParaRPr lang="en-CA" sz="900" i="1" dirty="0">
              <a:solidFill>
                <a:schemeClr val="tx1"/>
              </a:solidFill>
              <a:latin typeface="Arial" panose="020B0604020202020204" pitchFamily="34" charset="0"/>
              <a:cs typeface="Arial" panose="020B0604020202020204" pitchFamily="34" charset="0"/>
            </a:endParaRPr>
          </a:p>
        </p:txBody>
      </p:sp>
      <p:sp>
        <p:nvSpPr>
          <p:cNvPr id="14" name="Rectangular Callout 13"/>
          <p:cNvSpPr/>
          <p:nvPr/>
        </p:nvSpPr>
        <p:spPr>
          <a:xfrm>
            <a:off x="7364084" y="3492310"/>
            <a:ext cx="1296259" cy="491925"/>
          </a:xfrm>
          <a:prstGeom prst="wedgeRectCallout">
            <a:avLst>
              <a:gd name="adj1" fmla="val -35406"/>
              <a:gd name="adj2" fmla="val 21532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180 phase (binary 1) subject to zero-mean Gaussian noise </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58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4" y="2459468"/>
            <a:ext cx="6876801" cy="297969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7994641"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Differential binary phase shift keying (D-BPSK)</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1278448"/>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differential binary phase shift keying (D-BPSK) using the DPSK Pulse Generator, M-ary Threshold and DPSK Sequence Decoder (with no analog carrier</a:t>
            </a:r>
            <a:r>
              <a:rPr lang="en-CA" sz="1200" b="0" dirty="0" smtClean="0">
                <a:latin typeface="Arial" panose="020B0604020202020204" pitchFamily="34" charset="0"/>
                <a:cs typeface="Arial" panose="020B0604020202020204" pitchFamily="34" charset="0"/>
              </a:rPr>
              <a:t>). When differential encoding is used, the phase transitions change by 180 deg compared to the previous bit if a </a:t>
            </a:r>
            <a:r>
              <a:rPr lang="en-CA" sz="1200" dirty="0" smtClean="0">
                <a:latin typeface="Arial" panose="020B0604020202020204" pitchFamily="34" charset="0"/>
                <a:cs typeface="Arial" panose="020B0604020202020204" pitchFamily="34" charset="0"/>
              </a:rPr>
              <a:t>binary 1</a:t>
            </a:r>
            <a:r>
              <a:rPr lang="en-CA" sz="1200" b="0" dirty="0" smtClean="0">
                <a:latin typeface="Arial" panose="020B0604020202020204" pitchFamily="34" charset="0"/>
                <a:cs typeface="Arial" panose="020B0604020202020204" pitchFamily="34" charset="0"/>
              </a:rPr>
              <a:t> is transmitted and does not change if a </a:t>
            </a:r>
            <a:r>
              <a:rPr lang="en-CA" sz="1200" dirty="0" smtClean="0">
                <a:latin typeface="Arial" panose="020B0604020202020204" pitchFamily="34" charset="0"/>
                <a:cs typeface="Arial" panose="020B0604020202020204" pitchFamily="34" charset="0"/>
              </a:rPr>
              <a:t>binary 0 </a:t>
            </a:r>
            <a:r>
              <a:rPr lang="en-CA" sz="1200" b="0" dirty="0" smtClean="0">
                <a:latin typeface="Arial" panose="020B0604020202020204" pitchFamily="34" charset="0"/>
                <a:cs typeface="Arial" panose="020B0604020202020204" pitchFamily="34" charset="0"/>
              </a:rPr>
              <a:t>is transmitted</a:t>
            </a:r>
          </a:p>
          <a:p>
            <a:pPr marL="0" indent="0">
              <a:buNone/>
            </a:pPr>
            <a:r>
              <a:rPr lang="en-CA" sz="1050" b="0" i="1" dirty="0" smtClean="0">
                <a:latin typeface="Arial" panose="020B0604020202020204" pitchFamily="34" charset="0"/>
                <a:cs typeface="Arial" panose="020B0604020202020204" pitchFamily="34" charset="0"/>
              </a:rPr>
              <a:t>REF: Phase-shift keying. (2017, January 26). In Wikipedia, The Free Encyclopedia. Retrieved 17:53, March 16, 2017, from </a:t>
            </a:r>
            <a:r>
              <a:rPr lang="en-CA" sz="1050" b="0" i="1" dirty="0" smtClean="0">
                <a:latin typeface="Arial" panose="020B0604020202020204" pitchFamily="34" charset="0"/>
                <a:cs typeface="Arial" panose="020B0604020202020204" pitchFamily="34" charset="0"/>
                <a:hlinkClick r:id="rId6"/>
              </a:rPr>
              <a:t>https://en.wikipedia.org/w/index.php?title=Phase-shift_keying&amp;oldid=762095019</a:t>
            </a:r>
            <a:endParaRPr lang="en-CA" sz="1050" b="0" i="1" dirty="0" smtClean="0">
              <a:latin typeface="Arial" panose="020B0604020202020204" pitchFamily="34" charset="0"/>
              <a:cs typeface="Arial" panose="020B0604020202020204" pitchFamily="34" charset="0"/>
            </a:endParaRPr>
          </a:p>
          <a:p>
            <a:pPr marL="0" indent="0">
              <a:buNone/>
            </a:pPr>
            <a:endParaRPr lang="en-US" sz="1100" b="0" i="1" dirty="0" smtClean="0">
              <a:latin typeface="Arial" panose="020B0604020202020204" pitchFamily="34" charset="0"/>
              <a:cs typeface="Arial" panose="020B0604020202020204" pitchFamily="34" charset="0"/>
            </a:endParaRPr>
          </a:p>
        </p:txBody>
      </p:sp>
      <p:sp>
        <p:nvSpPr>
          <p:cNvPr id="18" name="TextBox 17"/>
          <p:cNvSpPr txBox="1"/>
          <p:nvPr/>
        </p:nvSpPr>
        <p:spPr>
          <a:xfrm>
            <a:off x="320725" y="2320969"/>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D-BPSK</a:t>
            </a:r>
            <a:endParaRPr lang="en-CA" sz="1200" i="1" dirty="0"/>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4356" y="3850315"/>
            <a:ext cx="6095191" cy="2411029"/>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105510" y="4094606"/>
            <a:ext cx="263214" cy="276999"/>
          </a:xfrm>
          <a:prstGeom prst="rect">
            <a:avLst/>
          </a:prstGeom>
          <a:solidFill>
            <a:schemeClr val="bg1">
              <a:lumMod val="95000"/>
            </a:schemeClr>
          </a:solidFill>
          <a:ln w="6350">
            <a:noFill/>
          </a:ln>
        </p:spPr>
        <p:txBody>
          <a:bodyPr wrap="none" rtlCol="0">
            <a:spAutoFit/>
          </a:bodyPr>
          <a:lstStyle/>
          <a:p>
            <a:r>
              <a:rPr lang="en-US" sz="1200" dirty="0" smtClean="0">
                <a:solidFill>
                  <a:schemeClr val="tx2"/>
                </a:solidFill>
              </a:rPr>
              <a:t>0</a:t>
            </a:r>
            <a:endParaRPr lang="en-CA" sz="1200" dirty="0">
              <a:solidFill>
                <a:schemeClr val="tx2"/>
              </a:solidFill>
            </a:endParaRPr>
          </a:p>
        </p:txBody>
      </p:sp>
      <p:sp>
        <p:nvSpPr>
          <p:cNvPr id="22" name="TextBox 21"/>
          <p:cNvSpPr txBox="1"/>
          <p:nvPr/>
        </p:nvSpPr>
        <p:spPr>
          <a:xfrm>
            <a:off x="3555518" y="4094606"/>
            <a:ext cx="263214" cy="276999"/>
          </a:xfrm>
          <a:prstGeom prst="rect">
            <a:avLst/>
          </a:prstGeom>
          <a:solidFill>
            <a:schemeClr val="bg1">
              <a:lumMod val="95000"/>
            </a:schemeClr>
          </a:solidFill>
          <a:ln w="6350">
            <a:noFill/>
          </a:ln>
        </p:spPr>
        <p:txBody>
          <a:bodyPr wrap="none" rtlCol="0">
            <a:spAutoFit/>
          </a:bodyPr>
          <a:lstStyle/>
          <a:p>
            <a:r>
              <a:rPr lang="en-US" sz="1200" dirty="0" smtClean="0">
                <a:solidFill>
                  <a:schemeClr val="tx2"/>
                </a:solidFill>
              </a:rPr>
              <a:t>0</a:t>
            </a:r>
            <a:endParaRPr lang="en-CA" sz="1200" dirty="0">
              <a:solidFill>
                <a:schemeClr val="tx2"/>
              </a:solidFill>
            </a:endParaRPr>
          </a:p>
        </p:txBody>
      </p:sp>
      <p:sp>
        <p:nvSpPr>
          <p:cNvPr id="23" name="TextBox 22"/>
          <p:cNvSpPr txBox="1"/>
          <p:nvPr/>
        </p:nvSpPr>
        <p:spPr>
          <a:xfrm>
            <a:off x="4005526" y="4094606"/>
            <a:ext cx="263214" cy="276999"/>
          </a:xfrm>
          <a:prstGeom prst="rect">
            <a:avLst/>
          </a:prstGeom>
          <a:solidFill>
            <a:schemeClr val="bg1">
              <a:lumMod val="95000"/>
            </a:schemeClr>
          </a:solidFill>
          <a:ln w="6350">
            <a:noFill/>
          </a:ln>
        </p:spPr>
        <p:txBody>
          <a:bodyPr wrap="none" rtlCol="0">
            <a:spAutoFit/>
          </a:bodyPr>
          <a:lstStyle/>
          <a:p>
            <a:r>
              <a:rPr lang="en-US" sz="1200" dirty="0">
                <a:solidFill>
                  <a:schemeClr val="tx2"/>
                </a:solidFill>
              </a:rPr>
              <a:t>1</a:t>
            </a:r>
            <a:endParaRPr lang="en-CA" sz="1200" dirty="0">
              <a:solidFill>
                <a:schemeClr val="tx2"/>
              </a:solidFill>
            </a:endParaRPr>
          </a:p>
        </p:txBody>
      </p:sp>
      <p:sp>
        <p:nvSpPr>
          <p:cNvPr id="24" name="TextBox 23"/>
          <p:cNvSpPr txBox="1"/>
          <p:nvPr/>
        </p:nvSpPr>
        <p:spPr>
          <a:xfrm>
            <a:off x="4455534" y="4094606"/>
            <a:ext cx="263214" cy="276999"/>
          </a:xfrm>
          <a:prstGeom prst="rect">
            <a:avLst/>
          </a:prstGeom>
          <a:solidFill>
            <a:schemeClr val="bg1">
              <a:lumMod val="95000"/>
            </a:schemeClr>
          </a:solidFill>
          <a:ln w="6350">
            <a:noFill/>
          </a:ln>
        </p:spPr>
        <p:txBody>
          <a:bodyPr wrap="none" rtlCol="0">
            <a:spAutoFit/>
          </a:bodyPr>
          <a:lstStyle/>
          <a:p>
            <a:r>
              <a:rPr lang="en-US" sz="1200" dirty="0" smtClean="0">
                <a:solidFill>
                  <a:schemeClr val="tx2"/>
                </a:solidFill>
              </a:rPr>
              <a:t>0</a:t>
            </a:r>
            <a:endParaRPr lang="en-CA" sz="1200" dirty="0">
              <a:solidFill>
                <a:schemeClr val="tx2"/>
              </a:solidFill>
            </a:endParaRPr>
          </a:p>
        </p:txBody>
      </p:sp>
      <p:sp>
        <p:nvSpPr>
          <p:cNvPr id="25" name="TextBox 24"/>
          <p:cNvSpPr txBox="1"/>
          <p:nvPr/>
        </p:nvSpPr>
        <p:spPr>
          <a:xfrm>
            <a:off x="4905542" y="4094606"/>
            <a:ext cx="263214" cy="276999"/>
          </a:xfrm>
          <a:prstGeom prst="rect">
            <a:avLst/>
          </a:prstGeom>
          <a:solidFill>
            <a:schemeClr val="bg1">
              <a:lumMod val="95000"/>
            </a:schemeClr>
          </a:solidFill>
          <a:ln w="6350">
            <a:noFill/>
          </a:ln>
        </p:spPr>
        <p:txBody>
          <a:bodyPr wrap="none" rtlCol="0">
            <a:spAutoFit/>
          </a:bodyPr>
          <a:lstStyle/>
          <a:p>
            <a:r>
              <a:rPr lang="en-US" sz="1200" dirty="0" smtClean="0">
                <a:solidFill>
                  <a:schemeClr val="tx2"/>
                </a:solidFill>
              </a:rPr>
              <a:t>1</a:t>
            </a:r>
            <a:endParaRPr lang="en-CA" sz="1200" dirty="0">
              <a:solidFill>
                <a:schemeClr val="tx2"/>
              </a:solidFill>
            </a:endParaRPr>
          </a:p>
        </p:txBody>
      </p:sp>
      <p:sp>
        <p:nvSpPr>
          <p:cNvPr id="26" name="TextBox 25"/>
          <p:cNvSpPr txBox="1"/>
          <p:nvPr/>
        </p:nvSpPr>
        <p:spPr>
          <a:xfrm>
            <a:off x="5355550" y="4094606"/>
            <a:ext cx="263214" cy="276999"/>
          </a:xfrm>
          <a:prstGeom prst="rect">
            <a:avLst/>
          </a:prstGeom>
          <a:solidFill>
            <a:schemeClr val="bg1">
              <a:lumMod val="95000"/>
            </a:schemeClr>
          </a:solidFill>
          <a:ln w="6350">
            <a:noFill/>
          </a:ln>
        </p:spPr>
        <p:txBody>
          <a:bodyPr wrap="none" rtlCol="0">
            <a:spAutoFit/>
          </a:bodyPr>
          <a:lstStyle/>
          <a:p>
            <a:r>
              <a:rPr lang="en-US" sz="1200" dirty="0" smtClean="0">
                <a:solidFill>
                  <a:schemeClr val="tx2"/>
                </a:solidFill>
              </a:rPr>
              <a:t>0</a:t>
            </a:r>
            <a:endParaRPr lang="en-CA" sz="1200" dirty="0">
              <a:solidFill>
                <a:schemeClr val="tx2"/>
              </a:solidFill>
            </a:endParaRPr>
          </a:p>
        </p:txBody>
      </p:sp>
      <p:sp>
        <p:nvSpPr>
          <p:cNvPr id="27" name="TextBox 26"/>
          <p:cNvSpPr txBox="1"/>
          <p:nvPr/>
        </p:nvSpPr>
        <p:spPr>
          <a:xfrm>
            <a:off x="5805558" y="4094606"/>
            <a:ext cx="263214" cy="276999"/>
          </a:xfrm>
          <a:prstGeom prst="rect">
            <a:avLst/>
          </a:prstGeom>
          <a:solidFill>
            <a:schemeClr val="bg1">
              <a:lumMod val="95000"/>
            </a:schemeClr>
          </a:solidFill>
          <a:ln w="6350">
            <a:noFill/>
          </a:ln>
        </p:spPr>
        <p:txBody>
          <a:bodyPr wrap="none" rtlCol="0">
            <a:spAutoFit/>
          </a:bodyPr>
          <a:lstStyle/>
          <a:p>
            <a:r>
              <a:rPr lang="en-US" sz="1200" dirty="0">
                <a:solidFill>
                  <a:schemeClr val="tx2"/>
                </a:solidFill>
              </a:rPr>
              <a:t>1</a:t>
            </a:r>
            <a:endParaRPr lang="en-CA" sz="1200" dirty="0">
              <a:solidFill>
                <a:schemeClr val="tx2"/>
              </a:solidFill>
            </a:endParaRPr>
          </a:p>
        </p:txBody>
      </p:sp>
      <p:sp>
        <p:nvSpPr>
          <p:cNvPr id="28" name="TextBox 27"/>
          <p:cNvSpPr txBox="1"/>
          <p:nvPr/>
        </p:nvSpPr>
        <p:spPr>
          <a:xfrm>
            <a:off x="6255566" y="4094606"/>
            <a:ext cx="263214" cy="276999"/>
          </a:xfrm>
          <a:prstGeom prst="rect">
            <a:avLst/>
          </a:prstGeom>
          <a:solidFill>
            <a:schemeClr val="bg1">
              <a:lumMod val="95000"/>
            </a:schemeClr>
          </a:solidFill>
          <a:ln w="6350">
            <a:noFill/>
          </a:ln>
        </p:spPr>
        <p:txBody>
          <a:bodyPr wrap="none" rtlCol="0">
            <a:spAutoFit/>
          </a:bodyPr>
          <a:lstStyle/>
          <a:p>
            <a:r>
              <a:rPr lang="en-US" sz="1200" dirty="0" smtClean="0">
                <a:solidFill>
                  <a:schemeClr val="tx2"/>
                </a:solidFill>
              </a:rPr>
              <a:t>1</a:t>
            </a:r>
            <a:endParaRPr lang="en-CA" sz="1200" dirty="0">
              <a:solidFill>
                <a:schemeClr val="tx2"/>
              </a:solidFill>
            </a:endParaRPr>
          </a:p>
        </p:txBody>
      </p:sp>
      <p:sp>
        <p:nvSpPr>
          <p:cNvPr id="29" name="TextBox 28"/>
          <p:cNvSpPr txBox="1"/>
          <p:nvPr/>
        </p:nvSpPr>
        <p:spPr>
          <a:xfrm>
            <a:off x="6705574" y="4094606"/>
            <a:ext cx="263214" cy="276999"/>
          </a:xfrm>
          <a:prstGeom prst="rect">
            <a:avLst/>
          </a:prstGeom>
          <a:solidFill>
            <a:schemeClr val="bg1">
              <a:lumMod val="95000"/>
            </a:schemeClr>
          </a:solidFill>
          <a:ln w="6350">
            <a:noFill/>
          </a:ln>
        </p:spPr>
        <p:txBody>
          <a:bodyPr wrap="none" rtlCol="0">
            <a:spAutoFit/>
          </a:bodyPr>
          <a:lstStyle/>
          <a:p>
            <a:r>
              <a:rPr lang="en-US" sz="1200" dirty="0" smtClean="0">
                <a:solidFill>
                  <a:schemeClr val="tx2"/>
                </a:solidFill>
              </a:rPr>
              <a:t>0</a:t>
            </a:r>
            <a:endParaRPr lang="en-CA" sz="1200" dirty="0">
              <a:solidFill>
                <a:schemeClr val="tx2"/>
              </a:solidFill>
            </a:endParaRPr>
          </a:p>
        </p:txBody>
      </p:sp>
      <p:sp>
        <p:nvSpPr>
          <p:cNvPr id="30" name="TextBox 29"/>
          <p:cNvSpPr txBox="1"/>
          <p:nvPr/>
        </p:nvSpPr>
        <p:spPr>
          <a:xfrm>
            <a:off x="7155582" y="4094606"/>
            <a:ext cx="263214" cy="276999"/>
          </a:xfrm>
          <a:prstGeom prst="rect">
            <a:avLst/>
          </a:prstGeom>
          <a:solidFill>
            <a:schemeClr val="bg1">
              <a:lumMod val="95000"/>
            </a:schemeClr>
          </a:solidFill>
          <a:ln w="6350">
            <a:noFill/>
          </a:ln>
        </p:spPr>
        <p:txBody>
          <a:bodyPr wrap="none" rtlCol="0">
            <a:spAutoFit/>
          </a:bodyPr>
          <a:lstStyle/>
          <a:p>
            <a:r>
              <a:rPr lang="en-US" sz="1200" dirty="0">
                <a:solidFill>
                  <a:schemeClr val="tx2"/>
                </a:solidFill>
              </a:rPr>
              <a:t>1</a:t>
            </a:r>
            <a:endParaRPr lang="en-CA" sz="1200" dirty="0">
              <a:solidFill>
                <a:schemeClr val="tx2"/>
              </a:solidFill>
            </a:endParaRPr>
          </a:p>
        </p:txBody>
      </p:sp>
      <p:sp>
        <p:nvSpPr>
          <p:cNvPr id="31" name="TextBox 30"/>
          <p:cNvSpPr txBox="1"/>
          <p:nvPr/>
        </p:nvSpPr>
        <p:spPr>
          <a:xfrm>
            <a:off x="7605590" y="4094606"/>
            <a:ext cx="263214" cy="276999"/>
          </a:xfrm>
          <a:prstGeom prst="rect">
            <a:avLst/>
          </a:prstGeom>
          <a:solidFill>
            <a:schemeClr val="bg1">
              <a:lumMod val="95000"/>
            </a:schemeClr>
          </a:solidFill>
          <a:ln w="6350">
            <a:noFill/>
          </a:ln>
        </p:spPr>
        <p:txBody>
          <a:bodyPr wrap="none" rtlCol="0">
            <a:spAutoFit/>
          </a:bodyPr>
          <a:lstStyle/>
          <a:p>
            <a:r>
              <a:rPr lang="en-US" sz="1200" dirty="0">
                <a:solidFill>
                  <a:schemeClr val="tx2"/>
                </a:solidFill>
              </a:rPr>
              <a:t>1</a:t>
            </a:r>
            <a:endParaRPr lang="en-CA" sz="1200" dirty="0">
              <a:solidFill>
                <a:schemeClr val="tx2"/>
              </a:solidFill>
            </a:endParaRPr>
          </a:p>
        </p:txBody>
      </p:sp>
      <p:sp>
        <p:nvSpPr>
          <p:cNvPr id="32" name="TextBox 31"/>
          <p:cNvSpPr txBox="1"/>
          <p:nvPr/>
        </p:nvSpPr>
        <p:spPr>
          <a:xfrm>
            <a:off x="8055596" y="4094606"/>
            <a:ext cx="263214" cy="276999"/>
          </a:xfrm>
          <a:prstGeom prst="rect">
            <a:avLst/>
          </a:prstGeom>
          <a:solidFill>
            <a:schemeClr val="bg1">
              <a:lumMod val="95000"/>
            </a:schemeClr>
          </a:solidFill>
          <a:ln w="6350">
            <a:noFill/>
          </a:ln>
        </p:spPr>
        <p:txBody>
          <a:bodyPr wrap="none" rtlCol="0">
            <a:spAutoFit/>
          </a:bodyPr>
          <a:lstStyle/>
          <a:p>
            <a:r>
              <a:rPr lang="en-US" sz="1200" dirty="0" smtClean="0">
                <a:solidFill>
                  <a:schemeClr val="tx2"/>
                </a:solidFill>
              </a:rPr>
              <a:t>0</a:t>
            </a:r>
            <a:endParaRPr lang="en-CA" sz="1200" dirty="0">
              <a:solidFill>
                <a:schemeClr val="tx2"/>
              </a:solidFill>
            </a:endParaRPr>
          </a:p>
        </p:txBody>
      </p:sp>
      <p:sp>
        <p:nvSpPr>
          <p:cNvPr id="16" name="Rectangular Callout 15"/>
          <p:cNvSpPr/>
          <p:nvPr/>
        </p:nvSpPr>
        <p:spPr>
          <a:xfrm>
            <a:off x="1059898" y="5272065"/>
            <a:ext cx="1296259" cy="414317"/>
          </a:xfrm>
          <a:prstGeom prst="wedgeRectCallout">
            <a:avLst>
              <a:gd name="adj1" fmla="val 136956"/>
              <a:gd name="adj2" fmla="val -303826"/>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0-0 bit transition: No change in phase</a:t>
            </a:r>
            <a:endParaRPr lang="en-CA" sz="900" i="1" dirty="0">
              <a:solidFill>
                <a:schemeClr val="tx1"/>
              </a:solidFill>
              <a:latin typeface="Arial" panose="020B0604020202020204" pitchFamily="34" charset="0"/>
              <a:cs typeface="Arial" panose="020B0604020202020204" pitchFamily="34" charset="0"/>
            </a:endParaRPr>
          </a:p>
        </p:txBody>
      </p:sp>
      <p:sp>
        <p:nvSpPr>
          <p:cNvPr id="33" name="Rectangular Callout 32"/>
          <p:cNvSpPr/>
          <p:nvPr/>
        </p:nvSpPr>
        <p:spPr>
          <a:xfrm>
            <a:off x="2259259" y="5993676"/>
            <a:ext cx="1296259" cy="414317"/>
          </a:xfrm>
          <a:prstGeom prst="wedgeRectCallout">
            <a:avLst>
              <a:gd name="adj1" fmla="val 78393"/>
              <a:gd name="adj2" fmla="val -48080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0-1 bit transition: 180 deg change in phase</a:t>
            </a:r>
            <a:endParaRPr lang="en-CA" sz="900" i="1" dirty="0">
              <a:solidFill>
                <a:schemeClr val="tx1"/>
              </a:solidFill>
              <a:latin typeface="Arial" panose="020B0604020202020204" pitchFamily="34" charset="0"/>
              <a:cs typeface="Arial" panose="020B0604020202020204" pitchFamily="34" charset="0"/>
            </a:endParaRPr>
          </a:p>
        </p:txBody>
      </p:sp>
      <p:sp>
        <p:nvSpPr>
          <p:cNvPr id="34" name="Rectangular Callout 33"/>
          <p:cNvSpPr/>
          <p:nvPr/>
        </p:nvSpPr>
        <p:spPr>
          <a:xfrm>
            <a:off x="3818732" y="5993676"/>
            <a:ext cx="1296259" cy="414317"/>
          </a:xfrm>
          <a:prstGeom prst="wedgeRectCallout">
            <a:avLst>
              <a:gd name="adj1" fmla="val -5458"/>
              <a:gd name="adj2" fmla="val -48288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1-0 bit transition: No change in phase</a:t>
            </a:r>
            <a:endParaRPr lang="en-CA" sz="900" i="1" dirty="0">
              <a:solidFill>
                <a:schemeClr val="tx1"/>
              </a:solidFill>
              <a:latin typeface="Arial" panose="020B0604020202020204" pitchFamily="34" charset="0"/>
              <a:cs typeface="Arial" panose="020B0604020202020204" pitchFamily="34" charset="0"/>
            </a:endParaRPr>
          </a:p>
        </p:txBody>
      </p:sp>
      <p:sp>
        <p:nvSpPr>
          <p:cNvPr id="35" name="Rectangular Callout 34"/>
          <p:cNvSpPr/>
          <p:nvPr/>
        </p:nvSpPr>
        <p:spPr>
          <a:xfrm>
            <a:off x="7287189" y="3256351"/>
            <a:ext cx="1296259" cy="414317"/>
          </a:xfrm>
          <a:prstGeom prst="wedgeRectCallout">
            <a:avLst>
              <a:gd name="adj1" fmla="val -141882"/>
              <a:gd name="adj2" fmla="val 17088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1-1 bit transition: 180 deg change in phase</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161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40" y="2171215"/>
            <a:ext cx="6530645" cy="2818263"/>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7994641"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a:solidFill>
                  <a:srgbClr val="4D4D4D"/>
                </a:solidFill>
              </a:rPr>
              <a:t>Quadrature phase shift keying (QPSK</a:t>
            </a:r>
            <a:r>
              <a:rPr lang="en-CA" sz="3200" kern="0" dirty="0" smtClean="0">
                <a:solidFill>
                  <a:srgbClr val="4D4D4D"/>
                </a:solidFill>
              </a:rPr>
              <a:t>)</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933392"/>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quadrature phase shift keying (QPSK) using the PSK Pulse Generator, Decision and PSK Sequence Decoder (with no analog carrier</a:t>
            </a:r>
            <a:r>
              <a:rPr lang="en-CA" sz="1200" b="0" dirty="0" smtClean="0">
                <a:latin typeface="Arial" panose="020B0604020202020204" pitchFamily="34" charset="0"/>
                <a:cs typeface="Arial" panose="020B0604020202020204" pitchFamily="34" charset="0"/>
              </a:rPr>
              <a:t>). See </a:t>
            </a:r>
            <a:r>
              <a:rPr lang="en-CA" sz="1200" b="0" dirty="0">
                <a:latin typeface="Arial" panose="020B0604020202020204" pitchFamily="34" charset="0"/>
                <a:cs typeface="Arial" panose="020B0604020202020204" pitchFamily="34" charset="0"/>
              </a:rPr>
              <a:t>layout "QPSK (with carrier)" for an example with includes an analog transmission channel.</a:t>
            </a:r>
          </a:p>
          <a:p>
            <a:pPr marL="0" indent="0">
              <a:buNone/>
            </a:pPr>
            <a:r>
              <a:rPr lang="en-CA" sz="1100" b="0" i="1" dirty="0" smtClean="0">
                <a:latin typeface="Arial" panose="020B0604020202020204" pitchFamily="34" charset="0"/>
                <a:cs typeface="Arial" panose="020B0604020202020204" pitchFamily="34" charset="0"/>
              </a:rPr>
              <a:t>REF</a:t>
            </a:r>
            <a:r>
              <a:rPr lang="en-CA" sz="1100" b="0" i="1" dirty="0">
                <a:latin typeface="Arial" panose="020B0604020202020204" pitchFamily="34" charset="0"/>
                <a:cs typeface="Arial" panose="020B0604020202020204" pitchFamily="34" charset="0"/>
              </a:rPr>
              <a:t>: L. Kazovsky, S. Benedetto, A. Willner, Optical Fiber Communication Systems, Artech House (1996), pp. 199-200</a:t>
            </a:r>
            <a:endParaRPr lang="en-US" sz="1100" b="0" i="1" dirty="0" smtClean="0">
              <a:latin typeface="Arial" panose="020B0604020202020204" pitchFamily="34" charset="0"/>
              <a:cs typeface="Arial" panose="020B0604020202020204" pitchFamily="34" charset="0"/>
            </a:endParaRPr>
          </a:p>
        </p:txBody>
      </p:sp>
      <p:sp>
        <p:nvSpPr>
          <p:cNvPr id="18" name="TextBox 17"/>
          <p:cNvSpPr txBox="1"/>
          <p:nvPr/>
        </p:nvSpPr>
        <p:spPr>
          <a:xfrm>
            <a:off x="178072" y="2036313"/>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a:t>
            </a:r>
            <a:r>
              <a:rPr lang="en-US" sz="1200" i="1" dirty="0"/>
              <a:t>Q</a:t>
            </a:r>
            <a:r>
              <a:rPr lang="en-US" sz="1200" i="1" dirty="0" smtClean="0"/>
              <a:t>PSK</a:t>
            </a:r>
            <a:endParaRPr lang="en-CA" sz="1200" i="1"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1587" y="3847036"/>
            <a:ext cx="5374257" cy="2446981"/>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Connector 2"/>
          <p:cNvCxnSpPr/>
          <p:nvPr/>
        </p:nvCxnSpPr>
        <p:spPr>
          <a:xfrm>
            <a:off x="3522263" y="4273302"/>
            <a:ext cx="939608" cy="0"/>
          </a:xfrm>
          <a:prstGeom prst="line">
            <a:avLst/>
          </a:prstGeom>
          <a:ln w="19050">
            <a:solidFill>
              <a:srgbClr val="C00000"/>
            </a:solidFill>
            <a:prstDash val="sys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22263" y="4201938"/>
            <a:ext cx="0" cy="123123"/>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1" name="Rectangular Callout 20"/>
          <p:cNvSpPr/>
          <p:nvPr/>
        </p:nvSpPr>
        <p:spPr>
          <a:xfrm>
            <a:off x="3054422" y="3629962"/>
            <a:ext cx="1632356" cy="210877"/>
          </a:xfrm>
          <a:prstGeom prst="wedgeRectCallout">
            <a:avLst>
              <a:gd name="adj1" fmla="val 3814"/>
              <a:gd name="adj2" fmla="val 23949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Symbol: 00 (Phase: 45 deg)</a:t>
            </a:r>
            <a:endParaRPr lang="en-CA" sz="900" i="1" dirty="0">
              <a:solidFill>
                <a:schemeClr val="tx1"/>
              </a:solidFill>
              <a:latin typeface="Arial" panose="020B0604020202020204" pitchFamily="34" charset="0"/>
              <a:cs typeface="Arial" panose="020B0604020202020204" pitchFamily="34" charset="0"/>
            </a:endParaRPr>
          </a:p>
        </p:txBody>
      </p:sp>
      <p:sp>
        <p:nvSpPr>
          <p:cNvPr id="22" name="Rectangular Callout 21"/>
          <p:cNvSpPr/>
          <p:nvPr/>
        </p:nvSpPr>
        <p:spPr>
          <a:xfrm>
            <a:off x="3870600" y="3374909"/>
            <a:ext cx="1632356" cy="210877"/>
          </a:xfrm>
          <a:prstGeom prst="wedgeRectCallout">
            <a:avLst>
              <a:gd name="adj1" fmla="val 6985"/>
              <a:gd name="adj2" fmla="val 32948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Symbol: 01 (Phase: 135 deg)</a:t>
            </a:r>
            <a:endParaRPr lang="en-CA" sz="900" i="1" dirty="0">
              <a:solidFill>
                <a:schemeClr val="tx1"/>
              </a:solidFill>
              <a:latin typeface="Arial" panose="020B0604020202020204" pitchFamily="34" charset="0"/>
              <a:cs typeface="Arial" panose="020B0604020202020204" pitchFamily="34" charset="0"/>
            </a:endParaRPr>
          </a:p>
        </p:txBody>
      </p:sp>
      <p:sp>
        <p:nvSpPr>
          <p:cNvPr id="23" name="Rectangular Callout 22"/>
          <p:cNvSpPr/>
          <p:nvPr/>
        </p:nvSpPr>
        <p:spPr>
          <a:xfrm>
            <a:off x="5291780" y="3636159"/>
            <a:ext cx="1632356" cy="210877"/>
          </a:xfrm>
          <a:prstGeom prst="wedgeRectCallout">
            <a:avLst>
              <a:gd name="adj1" fmla="val 1172"/>
              <a:gd name="adj2" fmla="val 23130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Symbol: 10  (Phase: 225 deg)</a:t>
            </a:r>
            <a:endParaRPr lang="en-CA" sz="900" i="1" dirty="0">
              <a:solidFill>
                <a:schemeClr val="tx1"/>
              </a:solidFill>
              <a:latin typeface="Arial" panose="020B0604020202020204" pitchFamily="34" charset="0"/>
              <a:cs typeface="Arial" panose="020B0604020202020204" pitchFamily="34" charset="0"/>
            </a:endParaRPr>
          </a:p>
        </p:txBody>
      </p:sp>
      <p:cxnSp>
        <p:nvCxnSpPr>
          <p:cNvPr id="29" name="Straight Connector 28"/>
          <p:cNvCxnSpPr/>
          <p:nvPr/>
        </p:nvCxnSpPr>
        <p:spPr>
          <a:xfrm>
            <a:off x="4459629" y="4207696"/>
            <a:ext cx="0" cy="123123"/>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53876" y="4271680"/>
            <a:ext cx="939608" cy="0"/>
          </a:xfrm>
          <a:prstGeom prst="line">
            <a:avLst/>
          </a:prstGeom>
          <a:ln w="19050">
            <a:solidFill>
              <a:srgbClr val="C00000"/>
            </a:solidFill>
            <a:prstDash val="sys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91327" y="4213523"/>
            <a:ext cx="0" cy="123123"/>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1327" y="4275084"/>
            <a:ext cx="939608" cy="0"/>
          </a:xfrm>
          <a:prstGeom prst="line">
            <a:avLst/>
          </a:prstGeom>
          <a:ln w="19050">
            <a:solidFill>
              <a:srgbClr val="C00000"/>
            </a:solidFill>
            <a:prstDash val="sys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20067" y="4210655"/>
            <a:ext cx="0" cy="123123"/>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16316" y="4267796"/>
            <a:ext cx="939608" cy="0"/>
          </a:xfrm>
          <a:prstGeom prst="line">
            <a:avLst/>
          </a:prstGeom>
          <a:ln w="19050">
            <a:solidFill>
              <a:srgbClr val="C00000"/>
            </a:solidFill>
            <a:prstDash val="sys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40181" y="4199161"/>
            <a:ext cx="0" cy="123123"/>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Rectangular Callout 26"/>
          <p:cNvSpPr/>
          <p:nvPr/>
        </p:nvSpPr>
        <p:spPr>
          <a:xfrm>
            <a:off x="7304005" y="4599860"/>
            <a:ext cx="1632356" cy="210877"/>
          </a:xfrm>
          <a:prstGeom prst="wedgeRectCallout">
            <a:avLst>
              <a:gd name="adj1" fmla="val -75455"/>
              <a:gd name="adj2" fmla="val -17776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Symbol: 11  (Phase: 315 deg)</a:t>
            </a:r>
            <a:endParaRPr lang="en-CA" sz="900" i="1" dirty="0">
              <a:solidFill>
                <a:schemeClr val="tx1"/>
              </a:solidFill>
              <a:latin typeface="Arial" panose="020B0604020202020204" pitchFamily="34" charset="0"/>
              <a:cs typeface="Arial" panose="020B0604020202020204" pitchFamily="34" charset="0"/>
            </a:endParaRPr>
          </a:p>
        </p:txBody>
      </p:sp>
      <p:sp>
        <p:nvSpPr>
          <p:cNvPr id="28" name="TextBox 27"/>
          <p:cNvSpPr txBox="1"/>
          <p:nvPr/>
        </p:nvSpPr>
        <p:spPr>
          <a:xfrm>
            <a:off x="1675540" y="5463674"/>
            <a:ext cx="2195060" cy="600164"/>
          </a:xfrm>
          <a:prstGeom prst="rect">
            <a:avLst/>
          </a:prstGeom>
          <a:solidFill>
            <a:schemeClr val="accent1">
              <a:lumMod val="20000"/>
              <a:lumOff val="80000"/>
            </a:schemeClr>
          </a:solidFill>
          <a:ln>
            <a:solidFill>
              <a:schemeClr val="tx2"/>
            </a:solidFill>
          </a:ln>
        </p:spPr>
        <p:txBody>
          <a:bodyPr wrap="square" rtlCol="0">
            <a:spAutoFit/>
          </a:bodyPr>
          <a:lstStyle/>
          <a:p>
            <a:r>
              <a:rPr lang="en-US" sz="1100" i="1" dirty="0" smtClean="0"/>
              <a:t>Example sequence of symbols 00, 01, 10 and 11 modulated onto a periodic carrier channel</a:t>
            </a:r>
            <a:endParaRPr lang="en-CA" sz="1100" i="1"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4137" y="1879729"/>
            <a:ext cx="1873850" cy="2113527"/>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915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17011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Offset quadrature </a:t>
            </a:r>
            <a:r>
              <a:rPr lang="en-CA" sz="3200" kern="0" dirty="0">
                <a:solidFill>
                  <a:srgbClr val="4D4D4D"/>
                </a:solidFill>
              </a:rPr>
              <a:t>phase shift keying </a:t>
            </a:r>
            <a:r>
              <a:rPr lang="en-CA" sz="3200" kern="0" dirty="0" smtClean="0">
                <a:solidFill>
                  <a:srgbClr val="4D4D4D"/>
                </a:solidFill>
              </a:rPr>
              <a:t>(O-QPSK)</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155064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off-set quadrature phase shift keying (O-QPSK) using the PSK Pulse Generator, Threshold and PSK Sequence </a:t>
            </a:r>
            <a:r>
              <a:rPr lang="en-CA" sz="1200" b="0" dirty="0" smtClean="0">
                <a:latin typeface="Arial" panose="020B0604020202020204" pitchFamily="34" charset="0"/>
                <a:cs typeface="Arial" panose="020B0604020202020204" pitchFamily="34" charset="0"/>
              </a:rPr>
              <a:t>Decoder components. The </a:t>
            </a:r>
            <a:r>
              <a:rPr lang="en-CA" sz="1200" b="0" dirty="0">
                <a:latin typeface="Arial" panose="020B0604020202020204" pitchFamily="34" charset="0"/>
                <a:cs typeface="Arial" panose="020B0604020202020204" pitchFamily="34" charset="0"/>
              </a:rPr>
              <a:t>O-QPSK modulator applies a one bit </a:t>
            </a:r>
            <a:r>
              <a:rPr lang="en-CA" sz="1200" b="0" dirty="0" smtClean="0">
                <a:latin typeface="Arial" panose="020B0604020202020204" pitchFamily="34" charset="0"/>
                <a:cs typeface="Arial" panose="020B0604020202020204" pitchFamily="34" charset="0"/>
              </a:rPr>
              <a:t>(half-symbol) period </a:t>
            </a:r>
            <a:r>
              <a:rPr lang="en-CA" sz="1200" b="0" dirty="0">
                <a:latin typeface="Arial" panose="020B0604020202020204" pitchFamily="34" charset="0"/>
                <a:cs typeface="Arial" panose="020B0604020202020204" pitchFamily="34" charset="0"/>
              </a:rPr>
              <a:t>time delay to the Q channel thus creating a staggered constellation </a:t>
            </a:r>
            <a:r>
              <a:rPr lang="en-CA" sz="1200" b="0" dirty="0" smtClean="0">
                <a:latin typeface="Arial" panose="020B0604020202020204" pitchFamily="34" charset="0"/>
                <a:cs typeface="Arial" panose="020B0604020202020204" pitchFamily="34" charset="0"/>
              </a:rPr>
              <a:t>(this ensures that the maximum phase shift between symbol transitions is 90 deg – compared to 180 deg for QPSK)</a:t>
            </a:r>
          </a:p>
          <a:p>
            <a:pPr marL="0" indent="0">
              <a:buNone/>
            </a:pPr>
            <a:r>
              <a:rPr lang="en-CA" sz="1050" b="0" i="1" dirty="0" smtClean="0">
                <a:latin typeface="Arial" panose="020B0604020202020204" pitchFamily="34" charset="0"/>
                <a:cs typeface="Arial" panose="020B0604020202020204" pitchFamily="34" charset="0"/>
              </a:rPr>
              <a:t>REF 1</a:t>
            </a:r>
            <a:r>
              <a:rPr lang="en-CA" sz="1050" b="0" i="1" dirty="0">
                <a:latin typeface="Arial" panose="020B0604020202020204" pitchFamily="34" charset="0"/>
                <a:cs typeface="Arial" panose="020B0604020202020204" pitchFamily="34" charset="0"/>
              </a:rPr>
              <a:t>: </a:t>
            </a:r>
            <a:r>
              <a:rPr lang="en-CA" sz="1050" b="0" i="1" dirty="0" smtClean="0">
                <a:latin typeface="Arial" panose="020B0604020202020204" pitchFamily="34" charset="0"/>
                <a:cs typeface="Arial" panose="020B0604020202020204" pitchFamily="34" charset="0"/>
              </a:rPr>
              <a:t>Phase-shift </a:t>
            </a:r>
            <a:r>
              <a:rPr lang="en-CA" sz="1050" b="0" i="1" dirty="0">
                <a:latin typeface="Arial" panose="020B0604020202020204" pitchFamily="34" charset="0"/>
                <a:cs typeface="Arial" panose="020B0604020202020204" pitchFamily="34" charset="0"/>
              </a:rPr>
              <a:t>keying. (2017, January 26). In Wikipedia, The Free Encyclopedia. Retrieved 17:53, March 16, 2017, from </a:t>
            </a:r>
            <a:r>
              <a:rPr lang="en-CA" sz="1050" b="0" i="1" dirty="0">
                <a:latin typeface="Arial" panose="020B0604020202020204" pitchFamily="34" charset="0"/>
                <a:cs typeface="Arial" panose="020B0604020202020204" pitchFamily="34" charset="0"/>
                <a:hlinkClick r:id="rId5"/>
              </a:rPr>
              <a:t>https://</a:t>
            </a:r>
            <a:r>
              <a:rPr lang="en-CA" sz="1050" b="0" i="1" dirty="0" smtClean="0">
                <a:latin typeface="Arial" panose="020B0604020202020204" pitchFamily="34" charset="0"/>
                <a:cs typeface="Arial" panose="020B0604020202020204" pitchFamily="34" charset="0"/>
                <a:hlinkClick r:id="rId5"/>
              </a:rPr>
              <a:t>en.wikipedia.org/w/index.php?title=Phase-shift_keying&amp;oldid=762095019</a:t>
            </a:r>
            <a:endParaRPr lang="en-CA" sz="1050" b="0" i="1" dirty="0" smtClean="0">
              <a:latin typeface="Arial" panose="020B0604020202020204" pitchFamily="34" charset="0"/>
              <a:cs typeface="Arial" panose="020B0604020202020204" pitchFamily="34" charset="0"/>
            </a:endParaRPr>
          </a:p>
          <a:p>
            <a:pPr marL="0" indent="0">
              <a:buNone/>
            </a:pPr>
            <a:r>
              <a:rPr lang="en-US" sz="1050" b="0" i="1" dirty="0" smtClean="0">
                <a:latin typeface="Arial" panose="020B0604020202020204" pitchFamily="34" charset="0"/>
                <a:cs typeface="Arial" panose="020B0604020202020204" pitchFamily="34" charset="0"/>
              </a:rPr>
              <a:t>REF 2: Link budget analysis: Digital Modulation Part 3, Atlanta RF (Bob Garvey, Chief Engineer), July. Retrieved (16 Mar 17</a:t>
            </a:r>
            <a:r>
              <a:rPr lang="en-US" sz="1050" b="0" i="1" dirty="0">
                <a:latin typeface="Arial" panose="020B0604020202020204" pitchFamily="34" charset="0"/>
                <a:cs typeface="Arial" panose="020B0604020202020204" pitchFamily="34" charset="0"/>
              </a:rPr>
              <a:t>) from </a:t>
            </a:r>
            <a:r>
              <a:rPr lang="en-US" sz="1050" b="0" i="1" dirty="0">
                <a:latin typeface="Arial" panose="020B0604020202020204" pitchFamily="34" charset="0"/>
                <a:cs typeface="Arial" panose="020B0604020202020204" pitchFamily="34" charset="0"/>
                <a:hlinkClick r:id="rId6"/>
              </a:rPr>
              <a:t>http://</a:t>
            </a:r>
            <a:r>
              <a:rPr lang="en-US" sz="1050" b="0" i="1" dirty="0" smtClean="0">
                <a:latin typeface="Arial" panose="020B0604020202020204" pitchFamily="34" charset="0"/>
                <a:cs typeface="Arial" panose="020B0604020202020204" pitchFamily="34" charset="0"/>
                <a:hlinkClick r:id="rId6"/>
              </a:rPr>
              <a:t>www.atlantarf.com/Downloads.php</a:t>
            </a:r>
            <a:r>
              <a:rPr lang="en-US" sz="1050" b="0" i="1" dirty="0" smtClean="0">
                <a:latin typeface="Arial" panose="020B0604020202020204" pitchFamily="34" charset="0"/>
                <a:cs typeface="Arial" panose="020B0604020202020204" pitchFamily="34" charset="0"/>
              </a:rPr>
              <a:t> </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502" y="2532790"/>
            <a:ext cx="6709906" cy="2604365"/>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1460" y="3922921"/>
            <a:ext cx="2103838" cy="237293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826" y="3922921"/>
            <a:ext cx="2113088" cy="237293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ular Callout 14"/>
          <p:cNvSpPr/>
          <p:nvPr/>
        </p:nvSpPr>
        <p:spPr>
          <a:xfrm>
            <a:off x="1598370" y="6060327"/>
            <a:ext cx="1336773" cy="320446"/>
          </a:xfrm>
          <a:prstGeom prst="wedgeRectCallout">
            <a:avLst>
              <a:gd name="adj1" fmla="val -54059"/>
              <a:gd name="adj2" fmla="val -27494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Max phase transition of </a:t>
            </a:r>
            <a:r>
              <a:rPr lang="en-US" sz="900" b="1" i="1" dirty="0" smtClean="0">
                <a:solidFill>
                  <a:schemeClr val="tx1"/>
                </a:solidFill>
                <a:latin typeface="Arial" panose="020B0604020202020204" pitchFamily="34" charset="0"/>
                <a:cs typeface="Arial" panose="020B0604020202020204" pitchFamily="34" charset="0"/>
              </a:rPr>
              <a:t>180</a:t>
            </a:r>
            <a:r>
              <a:rPr lang="en-US" sz="900" i="1" dirty="0" smtClean="0">
                <a:solidFill>
                  <a:schemeClr val="tx1"/>
                </a:solidFill>
                <a:latin typeface="Arial" panose="020B0604020202020204" pitchFamily="34" charset="0"/>
                <a:cs typeface="Arial" panose="020B0604020202020204" pitchFamily="34" charset="0"/>
              </a:rPr>
              <a:t> deg</a:t>
            </a:r>
            <a:endParaRPr lang="en-CA" sz="900" i="1"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4101651" y="3993066"/>
            <a:ext cx="1277645" cy="261610"/>
          </a:xfrm>
          <a:prstGeom prst="rect">
            <a:avLst/>
          </a:prstGeom>
          <a:solidFill>
            <a:schemeClr val="accent1">
              <a:lumMod val="20000"/>
              <a:lumOff val="80000"/>
            </a:schemeClr>
          </a:solidFill>
          <a:ln>
            <a:solidFill>
              <a:schemeClr val="tx2"/>
            </a:solidFill>
          </a:ln>
        </p:spPr>
        <p:txBody>
          <a:bodyPr wrap="square" rtlCol="0">
            <a:spAutoFit/>
          </a:bodyPr>
          <a:lstStyle/>
          <a:p>
            <a:r>
              <a:rPr lang="en-US" sz="1100" i="1" dirty="0" smtClean="0"/>
              <a:t>O-QPSK transitions</a:t>
            </a:r>
            <a:endParaRPr lang="en-CA" sz="1100" i="1" dirty="0"/>
          </a:p>
        </p:txBody>
      </p:sp>
      <p:sp>
        <p:nvSpPr>
          <p:cNvPr id="19" name="TextBox 18"/>
          <p:cNvSpPr txBox="1"/>
          <p:nvPr/>
        </p:nvSpPr>
        <p:spPr>
          <a:xfrm>
            <a:off x="209950" y="3983411"/>
            <a:ext cx="1277645" cy="261610"/>
          </a:xfrm>
          <a:prstGeom prst="rect">
            <a:avLst/>
          </a:prstGeom>
          <a:solidFill>
            <a:schemeClr val="accent1">
              <a:lumMod val="20000"/>
              <a:lumOff val="80000"/>
            </a:schemeClr>
          </a:solidFill>
          <a:ln>
            <a:solidFill>
              <a:schemeClr val="tx2"/>
            </a:solidFill>
          </a:ln>
        </p:spPr>
        <p:txBody>
          <a:bodyPr wrap="square" rtlCol="0">
            <a:spAutoFit/>
          </a:bodyPr>
          <a:lstStyle/>
          <a:p>
            <a:r>
              <a:rPr lang="en-US" sz="1100" i="1" dirty="0" smtClean="0"/>
              <a:t>QPSK transitions</a:t>
            </a:r>
            <a:endParaRPr lang="en-CA" sz="1100" i="1" dirty="0"/>
          </a:p>
        </p:txBody>
      </p:sp>
      <p:sp>
        <p:nvSpPr>
          <p:cNvPr id="20" name="Rectangular Callout 19"/>
          <p:cNvSpPr/>
          <p:nvPr/>
        </p:nvSpPr>
        <p:spPr>
          <a:xfrm>
            <a:off x="4740473" y="5485179"/>
            <a:ext cx="1336773" cy="320446"/>
          </a:xfrm>
          <a:prstGeom prst="wedgeRectCallout">
            <a:avLst>
              <a:gd name="adj1" fmla="val -62448"/>
              <a:gd name="adj2" fmla="val 502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Max phase transition of </a:t>
            </a:r>
            <a:r>
              <a:rPr lang="en-US" sz="900" b="1" i="1" dirty="0" smtClean="0">
                <a:solidFill>
                  <a:schemeClr val="tx1"/>
                </a:solidFill>
                <a:latin typeface="Arial" panose="020B0604020202020204" pitchFamily="34" charset="0"/>
                <a:cs typeface="Arial" panose="020B0604020202020204" pitchFamily="34" charset="0"/>
              </a:rPr>
              <a:t>90</a:t>
            </a:r>
            <a:r>
              <a:rPr lang="en-US" sz="900" i="1" dirty="0" smtClean="0">
                <a:solidFill>
                  <a:schemeClr val="tx1"/>
                </a:solidFill>
                <a:latin typeface="Arial" panose="020B0604020202020204" pitchFamily="34" charset="0"/>
                <a:cs typeface="Arial" panose="020B0604020202020204" pitchFamily="34" charset="0"/>
              </a:rPr>
              <a:t> deg</a:t>
            </a:r>
            <a:endParaRPr lang="en-CA" sz="900" i="1" dirty="0">
              <a:solidFill>
                <a:schemeClr val="tx1"/>
              </a:solidFill>
              <a:latin typeface="Arial" panose="020B0604020202020204" pitchFamily="34" charset="0"/>
              <a:cs typeface="Arial" panose="020B0604020202020204" pitchFamily="34" charset="0"/>
            </a:endParaRPr>
          </a:p>
        </p:txBody>
      </p:sp>
      <p:sp>
        <p:nvSpPr>
          <p:cNvPr id="18" name="TextBox 17"/>
          <p:cNvSpPr txBox="1"/>
          <p:nvPr/>
        </p:nvSpPr>
        <p:spPr>
          <a:xfrm>
            <a:off x="605739" y="2394290"/>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O-QPSK</a:t>
            </a:r>
            <a:endParaRPr lang="en-CA" sz="1200" i="1" dirty="0"/>
          </a:p>
        </p:txBody>
      </p:sp>
    </p:spTree>
    <p:extLst>
      <p:ext uri="{BB962C8B-B14F-4D97-AF65-F5344CB8AC3E}">
        <p14:creationId xmlns:p14="http://schemas.microsoft.com/office/powerpoint/2010/main" val="89783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72" y="2338469"/>
            <a:ext cx="5031985" cy="2896772"/>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7</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17011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Pi/4 quadrature </a:t>
            </a:r>
            <a:r>
              <a:rPr lang="en-CA" sz="3200" kern="0" dirty="0">
                <a:solidFill>
                  <a:srgbClr val="4D4D4D"/>
                </a:solidFill>
              </a:rPr>
              <a:t>phase shift keying </a:t>
            </a:r>
            <a:r>
              <a:rPr lang="en-CA" sz="3200" kern="0" dirty="0" smtClean="0">
                <a:solidFill>
                  <a:srgbClr val="4D4D4D"/>
                </a:solidFill>
              </a:rPr>
              <a:t>(Pi/4-QPSK)</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1390592"/>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Pi/4 quadrature phase shift keying (Pi/4 QPSK) using the Cpp Component. The Pi/4-QPSK modulator uses two separate QPSK </a:t>
            </a:r>
            <a:r>
              <a:rPr lang="en-CA" sz="1200" b="0" dirty="0" smtClean="0">
                <a:latin typeface="Arial" panose="020B0604020202020204" pitchFamily="34" charset="0"/>
                <a:cs typeface="Arial" panose="020B0604020202020204" pitchFamily="34" charset="0"/>
              </a:rPr>
              <a:t>constellations. For </a:t>
            </a:r>
            <a:r>
              <a:rPr lang="en-CA" sz="1200" b="0" dirty="0">
                <a:latin typeface="Arial" panose="020B0604020202020204" pitchFamily="34" charset="0"/>
                <a:cs typeface="Arial" panose="020B0604020202020204" pitchFamily="34" charset="0"/>
              </a:rPr>
              <a:t>even numbered symbols the standard QPSK </a:t>
            </a:r>
            <a:r>
              <a:rPr lang="en-CA" sz="1200" b="0" dirty="0" smtClean="0">
                <a:latin typeface="Arial" panose="020B0604020202020204" pitchFamily="34" charset="0"/>
                <a:cs typeface="Arial" panose="020B0604020202020204" pitchFamily="34" charset="0"/>
              </a:rPr>
              <a:t>constellation </a:t>
            </a:r>
            <a:r>
              <a:rPr lang="en-CA" sz="1200" b="0" dirty="0">
                <a:latin typeface="Arial" panose="020B0604020202020204" pitchFamily="34" charset="0"/>
                <a:cs typeface="Arial" panose="020B0604020202020204" pitchFamily="34" charset="0"/>
              </a:rPr>
              <a:t>is used; for odd numbered constellations a 45 deg rotated version of the QPSK </a:t>
            </a:r>
            <a:r>
              <a:rPr lang="en-CA" sz="1200" b="0" dirty="0" smtClean="0">
                <a:latin typeface="Arial" panose="020B0604020202020204" pitchFamily="34" charset="0"/>
                <a:cs typeface="Arial" panose="020B0604020202020204" pitchFamily="34" charset="0"/>
              </a:rPr>
              <a:t>constellation </a:t>
            </a:r>
            <a:r>
              <a:rPr lang="en-CA" sz="1200" b="0" dirty="0">
                <a:latin typeface="Arial" panose="020B0604020202020204" pitchFamily="34" charset="0"/>
                <a:cs typeface="Arial" panose="020B0604020202020204" pitchFamily="34" charset="0"/>
              </a:rPr>
              <a:t>is used.</a:t>
            </a:r>
          </a:p>
          <a:p>
            <a:pPr marL="0" indent="0">
              <a:buNone/>
            </a:pPr>
            <a:r>
              <a:rPr lang="en-CA" sz="1050" b="0" i="1" dirty="0" smtClean="0">
                <a:latin typeface="Arial" panose="020B0604020202020204" pitchFamily="34" charset="0"/>
                <a:cs typeface="Arial" panose="020B0604020202020204" pitchFamily="34" charset="0"/>
              </a:rPr>
              <a:t>REF </a:t>
            </a:r>
            <a:r>
              <a:rPr lang="en-CA" sz="1050" b="0" i="1" dirty="0">
                <a:latin typeface="Arial" panose="020B0604020202020204" pitchFamily="34" charset="0"/>
                <a:cs typeface="Arial" panose="020B0604020202020204" pitchFamily="34" charset="0"/>
              </a:rPr>
              <a:t>1: Phase-shift keying. (2017, January 26). In Wikipedia, The Free Encyclopedia. Retrieved 17:53, March 16, 2017, from </a:t>
            </a:r>
            <a:r>
              <a:rPr lang="en-CA" sz="1050" b="0" i="1" dirty="0">
                <a:latin typeface="Arial" panose="020B0604020202020204" pitchFamily="34" charset="0"/>
                <a:cs typeface="Arial" panose="020B0604020202020204" pitchFamily="34" charset="0"/>
                <a:hlinkClick r:id="rId6"/>
              </a:rPr>
              <a:t>https://en.wikipedia.org/w/index.php?title=Phase-shift_keying&amp;oldid=762095019</a:t>
            </a:r>
            <a:endParaRPr lang="en-CA" sz="1050" b="0" i="1" dirty="0">
              <a:latin typeface="Arial" panose="020B0604020202020204" pitchFamily="34" charset="0"/>
              <a:cs typeface="Arial" panose="020B0604020202020204" pitchFamily="34" charset="0"/>
            </a:endParaRPr>
          </a:p>
          <a:p>
            <a:pPr marL="0" indent="0">
              <a:buNone/>
            </a:pPr>
            <a:r>
              <a:rPr lang="en-US" sz="1050" b="0" i="1" dirty="0">
                <a:latin typeface="Arial" panose="020B0604020202020204" pitchFamily="34" charset="0"/>
                <a:cs typeface="Arial" panose="020B0604020202020204" pitchFamily="34" charset="0"/>
              </a:rPr>
              <a:t>REF 2: Link budget analysis: Digital Modulation Part 3, Atlanta RF (Bob Garvey, Chief Engineer), July. Retrieved (16 Mar 17) from </a:t>
            </a:r>
            <a:r>
              <a:rPr lang="en-US" sz="1050" b="0" i="1" dirty="0">
                <a:latin typeface="Arial" panose="020B0604020202020204" pitchFamily="34" charset="0"/>
                <a:cs typeface="Arial" panose="020B0604020202020204" pitchFamily="34" charset="0"/>
                <a:hlinkClick r:id="rId7"/>
              </a:rPr>
              <a:t>http://www.atlantarf.com/Downloads.php</a:t>
            </a:r>
            <a:r>
              <a:rPr lang="en-US" sz="1050" b="0" i="1" dirty="0">
                <a:latin typeface="Arial" panose="020B0604020202020204" pitchFamily="34" charset="0"/>
                <a:cs typeface="Arial" panose="020B0604020202020204" pitchFamily="34" charset="0"/>
              </a:rPr>
              <a:t> </a:t>
            </a:r>
          </a:p>
          <a:p>
            <a:pPr marL="0" indent="0">
              <a:buNone/>
            </a:pPr>
            <a:endParaRPr lang="en-US" sz="1100" b="0" i="1" dirty="0" smtClean="0">
              <a:latin typeface="Arial" panose="020B0604020202020204" pitchFamily="34" charset="0"/>
              <a:cs typeface="Arial" panose="020B0604020202020204" pitchFamily="34" charset="0"/>
            </a:endParaRPr>
          </a:p>
        </p:txBody>
      </p:sp>
      <p:sp>
        <p:nvSpPr>
          <p:cNvPr id="18" name="TextBox 17"/>
          <p:cNvSpPr txBox="1"/>
          <p:nvPr/>
        </p:nvSpPr>
        <p:spPr>
          <a:xfrm>
            <a:off x="295043" y="2287421"/>
            <a:ext cx="1428860"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Pi/4-QPSK</a:t>
            </a:r>
            <a:endParaRPr lang="en-CA" sz="1200" i="1" dirty="0"/>
          </a:p>
        </p:txBody>
      </p:sp>
      <p:pic>
        <p:nvPicPr>
          <p:cNvPr id="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826" y="3922921"/>
            <a:ext cx="2113088" cy="237293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209950" y="3983411"/>
            <a:ext cx="1277645" cy="261610"/>
          </a:xfrm>
          <a:prstGeom prst="rect">
            <a:avLst/>
          </a:prstGeom>
          <a:solidFill>
            <a:schemeClr val="accent1">
              <a:lumMod val="20000"/>
              <a:lumOff val="80000"/>
            </a:schemeClr>
          </a:solidFill>
          <a:ln>
            <a:solidFill>
              <a:schemeClr val="tx2"/>
            </a:solidFill>
          </a:ln>
        </p:spPr>
        <p:txBody>
          <a:bodyPr wrap="square" rtlCol="0">
            <a:spAutoFit/>
          </a:bodyPr>
          <a:lstStyle/>
          <a:p>
            <a:r>
              <a:rPr lang="en-US" sz="1100" i="1" dirty="0" smtClean="0"/>
              <a:t>QPSK transitions</a:t>
            </a:r>
            <a:endParaRPr lang="en-CA" sz="1100" i="1" dirty="0"/>
          </a:p>
        </p:txBody>
      </p:sp>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9366" y="3909010"/>
            <a:ext cx="2193570" cy="238684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ular Callout 13"/>
          <p:cNvSpPr/>
          <p:nvPr/>
        </p:nvSpPr>
        <p:spPr>
          <a:xfrm>
            <a:off x="1598370" y="6060327"/>
            <a:ext cx="1336773" cy="320446"/>
          </a:xfrm>
          <a:prstGeom prst="wedgeRectCallout">
            <a:avLst>
              <a:gd name="adj1" fmla="val -54059"/>
              <a:gd name="adj2" fmla="val -27494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Max phase transitions of </a:t>
            </a:r>
            <a:r>
              <a:rPr lang="en-US" sz="900" b="1" i="1" dirty="0" smtClean="0">
                <a:solidFill>
                  <a:schemeClr val="tx1"/>
                </a:solidFill>
                <a:latin typeface="Arial" panose="020B0604020202020204" pitchFamily="34" charset="0"/>
                <a:cs typeface="Arial" panose="020B0604020202020204" pitchFamily="34" charset="0"/>
              </a:rPr>
              <a:t>180</a:t>
            </a:r>
            <a:r>
              <a:rPr lang="en-US" sz="900" i="1" dirty="0" smtClean="0">
                <a:solidFill>
                  <a:schemeClr val="tx1"/>
                </a:solidFill>
                <a:latin typeface="Arial" panose="020B0604020202020204" pitchFamily="34" charset="0"/>
                <a:cs typeface="Arial" panose="020B0604020202020204" pitchFamily="34" charset="0"/>
              </a:rPr>
              <a:t> deg</a:t>
            </a:r>
            <a:endParaRPr lang="en-CA" sz="900" i="1"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4140720" y="3996380"/>
            <a:ext cx="1397438" cy="261610"/>
          </a:xfrm>
          <a:prstGeom prst="rect">
            <a:avLst/>
          </a:prstGeom>
          <a:solidFill>
            <a:schemeClr val="accent1">
              <a:lumMod val="20000"/>
              <a:lumOff val="80000"/>
            </a:schemeClr>
          </a:solidFill>
          <a:ln>
            <a:solidFill>
              <a:schemeClr val="tx2"/>
            </a:solidFill>
          </a:ln>
        </p:spPr>
        <p:txBody>
          <a:bodyPr wrap="square" rtlCol="0">
            <a:spAutoFit/>
          </a:bodyPr>
          <a:lstStyle/>
          <a:p>
            <a:r>
              <a:rPr lang="en-US" sz="1100" i="1" dirty="0" smtClean="0"/>
              <a:t>Pi/4-QPSK transitions</a:t>
            </a:r>
            <a:endParaRPr lang="en-CA" sz="1100" i="1" dirty="0"/>
          </a:p>
        </p:txBody>
      </p:sp>
      <p:sp>
        <p:nvSpPr>
          <p:cNvPr id="20" name="Rectangular Callout 19"/>
          <p:cNvSpPr/>
          <p:nvPr/>
        </p:nvSpPr>
        <p:spPr>
          <a:xfrm>
            <a:off x="4659256" y="5574373"/>
            <a:ext cx="1336773" cy="320446"/>
          </a:xfrm>
          <a:prstGeom prst="wedgeRectCallout">
            <a:avLst>
              <a:gd name="adj1" fmla="val -119236"/>
              <a:gd name="adj2" fmla="val -23995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Max phase transitions of </a:t>
            </a:r>
            <a:r>
              <a:rPr lang="en-US" sz="900" b="1" i="1" dirty="0" smtClean="0">
                <a:solidFill>
                  <a:schemeClr val="tx1"/>
                </a:solidFill>
                <a:latin typeface="Arial" panose="020B0604020202020204" pitchFamily="34" charset="0"/>
                <a:cs typeface="Arial" panose="020B0604020202020204" pitchFamily="34" charset="0"/>
              </a:rPr>
              <a:t>135</a:t>
            </a:r>
            <a:r>
              <a:rPr lang="en-US" sz="900" i="1" dirty="0" smtClean="0">
                <a:solidFill>
                  <a:schemeClr val="tx1"/>
                </a:solidFill>
                <a:latin typeface="Arial" panose="020B0604020202020204" pitchFamily="34" charset="0"/>
                <a:cs typeface="Arial" panose="020B0604020202020204" pitchFamily="34" charset="0"/>
              </a:rPr>
              <a:t> deg</a:t>
            </a:r>
            <a:endParaRPr lang="en-CA" sz="900" i="1" dirty="0">
              <a:solidFill>
                <a:schemeClr val="tx1"/>
              </a:solidFill>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6948" y="2534294"/>
            <a:ext cx="2436348" cy="2749431"/>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9149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47" y="2459468"/>
            <a:ext cx="6923338" cy="3386251"/>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8</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883163"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Differential quadrature phase shift keying (D-QPSK)</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1080041"/>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differential </a:t>
            </a:r>
            <a:r>
              <a:rPr lang="en-CA" sz="1200" b="0" dirty="0" smtClean="0">
                <a:latin typeface="Arial" panose="020B0604020202020204" pitchFamily="34" charset="0"/>
                <a:cs typeface="Arial" panose="020B0604020202020204" pitchFamily="34" charset="0"/>
              </a:rPr>
              <a:t>quadrature </a:t>
            </a:r>
            <a:r>
              <a:rPr lang="en-CA" sz="1200" b="0" dirty="0">
                <a:latin typeface="Arial" panose="020B0604020202020204" pitchFamily="34" charset="0"/>
                <a:cs typeface="Arial" panose="020B0604020202020204" pitchFamily="34" charset="0"/>
              </a:rPr>
              <a:t>phase shift keying (D-BPSK) using the DPSK Pulse Generator, M-ary Threshold and DPSK Sequence Decoder (with no analog carrier</a:t>
            </a:r>
            <a:r>
              <a:rPr lang="en-CA" sz="1200" b="0" dirty="0" smtClean="0">
                <a:latin typeface="Arial" panose="020B0604020202020204" pitchFamily="34" charset="0"/>
                <a:cs typeface="Arial" panose="020B0604020202020204" pitchFamily="34" charset="0"/>
              </a:rPr>
              <a:t>). Similar to BPSK differential encoding, the phase transitions change by a defined value compared to the previous symbol based on the transmitted symbol (00, 01, 10, 11).</a:t>
            </a:r>
          </a:p>
          <a:p>
            <a:pPr marL="0" indent="0">
              <a:buNone/>
            </a:pPr>
            <a:r>
              <a:rPr lang="en-CA" sz="1050" b="0" i="1" dirty="0" smtClean="0">
                <a:latin typeface="Arial" panose="020B0604020202020204" pitchFamily="34" charset="0"/>
                <a:cs typeface="Arial" panose="020B0604020202020204" pitchFamily="34" charset="0"/>
              </a:rPr>
              <a:t>REF: Phase-shift keying. (2017, January 26). In Wikipedia, The Free Encyclopedia. Retrieved 17:53, March 16, 2017, from </a:t>
            </a:r>
            <a:r>
              <a:rPr lang="en-CA" sz="1050" b="0" i="1" dirty="0" smtClean="0">
                <a:latin typeface="Arial" panose="020B0604020202020204" pitchFamily="34" charset="0"/>
                <a:cs typeface="Arial" panose="020B0604020202020204" pitchFamily="34" charset="0"/>
                <a:hlinkClick r:id="rId6"/>
              </a:rPr>
              <a:t>https://en.wikipedia.org/w/index.php?title=Phase-shift_keying&amp;oldid=762095019</a:t>
            </a:r>
            <a:endParaRPr lang="en-CA" sz="1050" b="0" i="1" dirty="0" smtClean="0">
              <a:latin typeface="Arial" panose="020B0604020202020204" pitchFamily="34" charset="0"/>
              <a:cs typeface="Arial" panose="020B0604020202020204" pitchFamily="34" charset="0"/>
            </a:endParaRPr>
          </a:p>
          <a:p>
            <a:pPr marL="0" indent="0">
              <a:buNone/>
            </a:pPr>
            <a:endParaRPr lang="en-US" sz="1100" b="0" i="1" dirty="0" smtClean="0">
              <a:latin typeface="Arial" panose="020B0604020202020204" pitchFamily="34" charset="0"/>
              <a:cs typeface="Arial" panose="020B0604020202020204" pitchFamily="34" charset="0"/>
            </a:endParaRPr>
          </a:p>
        </p:txBody>
      </p:sp>
      <p:sp>
        <p:nvSpPr>
          <p:cNvPr id="18" name="TextBox 17"/>
          <p:cNvSpPr txBox="1"/>
          <p:nvPr/>
        </p:nvSpPr>
        <p:spPr>
          <a:xfrm>
            <a:off x="320725" y="2320969"/>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D-QPSK</a:t>
            </a:r>
            <a:endParaRPr lang="en-CA" sz="1200" i="1" dirty="0"/>
          </a:p>
        </p:txBody>
      </p:sp>
    </p:spTree>
    <p:extLst>
      <p:ext uri="{BB962C8B-B14F-4D97-AF65-F5344CB8AC3E}">
        <p14:creationId xmlns:p14="http://schemas.microsoft.com/office/powerpoint/2010/main" val="4112270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56" y="2107220"/>
            <a:ext cx="8295190" cy="2687989"/>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9</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4" y="47955"/>
            <a:ext cx="817011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BPSK with carrier channel</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950644"/>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binary phase shift keying (BPSK) using the PSK Pulse Generator, Decision and PSK Sequence Decoder with transmission </a:t>
            </a:r>
            <a:r>
              <a:rPr lang="en-CA" sz="1200" b="0" dirty="0" smtClean="0">
                <a:latin typeface="Arial" panose="020B0604020202020204" pitchFamily="34" charset="0"/>
                <a:cs typeface="Arial" panose="020B0604020202020204" pitchFamily="34" charset="0"/>
              </a:rPr>
              <a:t>over an </a:t>
            </a:r>
            <a:r>
              <a:rPr lang="en-CA" sz="1200" b="0" dirty="0">
                <a:latin typeface="Arial" panose="020B0604020202020204" pitchFamily="34" charset="0"/>
                <a:cs typeface="Arial" panose="020B0604020202020204" pitchFamily="34" charset="0"/>
              </a:rPr>
              <a:t>analog carrier. Modulation is achieved by mixing the information (baseband) channel with an RF oscillator (30 GHz). At the receiver, the transmitted </a:t>
            </a:r>
            <a:r>
              <a:rPr lang="en-CA" sz="1200" b="0" dirty="0" smtClean="0">
                <a:latin typeface="Arial" panose="020B0604020202020204" pitchFamily="34" charset="0"/>
                <a:cs typeface="Arial" panose="020B0604020202020204" pitchFamily="34" charset="0"/>
              </a:rPr>
              <a:t>channel is </a:t>
            </a:r>
            <a:r>
              <a:rPr lang="en-CA" sz="1200" b="0" dirty="0">
                <a:latin typeface="Arial" panose="020B0604020202020204" pitchFamily="34" charset="0"/>
                <a:cs typeface="Arial" panose="020B0604020202020204" pitchFamily="34" charset="0"/>
              </a:rPr>
              <a:t>mixed with a local oscillator at the same carrier frequency and low pass filtered (10 GHz) to remove the double frequency </a:t>
            </a:r>
            <a:r>
              <a:rPr lang="en-CA" sz="1200" b="0" dirty="0" smtClean="0">
                <a:latin typeface="Arial" panose="020B0604020202020204" pitchFamily="34" charset="0"/>
                <a:cs typeface="Arial" panose="020B0604020202020204" pitchFamily="34" charset="0"/>
              </a:rPr>
              <a:t>component</a:t>
            </a:r>
            <a:endParaRPr lang="en-CA" sz="1200" b="0" dirty="0">
              <a:latin typeface="Arial" panose="020B0604020202020204" pitchFamily="34" charset="0"/>
              <a:cs typeface="Arial" panose="020B0604020202020204" pitchFamily="34" charset="0"/>
            </a:endParaRPr>
          </a:p>
        </p:txBody>
      </p:sp>
      <p:sp>
        <p:nvSpPr>
          <p:cNvPr id="18" name="TextBox 17"/>
          <p:cNvSpPr txBox="1"/>
          <p:nvPr/>
        </p:nvSpPr>
        <p:spPr>
          <a:xfrm>
            <a:off x="295042" y="1968720"/>
            <a:ext cx="1887441"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BPSK (with carrier)</a:t>
            </a:r>
            <a:endParaRPr lang="en-CA" sz="1200" i="1" dirty="0"/>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761" y="4484249"/>
            <a:ext cx="2977910" cy="1509492"/>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a:off x="3666226" y="2639683"/>
            <a:ext cx="8627" cy="1844566"/>
          </a:xfrm>
          <a:prstGeom prst="straightConnector1">
            <a:avLst/>
          </a:prstGeom>
          <a:ln w="19050">
            <a:solidFill>
              <a:srgbClr val="C00000"/>
            </a:solidFill>
            <a:tailEnd type="arrow" w="sm" len="med"/>
          </a:ln>
        </p:spPr>
        <p:style>
          <a:lnRef idx="1">
            <a:schemeClr val="accent1"/>
          </a:lnRef>
          <a:fillRef idx="0">
            <a:schemeClr val="accent1"/>
          </a:fillRef>
          <a:effectRef idx="0">
            <a:schemeClr val="accent1"/>
          </a:effectRef>
          <a:fontRef idx="minor">
            <a:schemeClr val="tx1"/>
          </a:fontRef>
        </p:style>
      </p:cxnSp>
      <p:sp>
        <p:nvSpPr>
          <p:cNvPr id="16" name="Rectangular Callout 15"/>
          <p:cNvSpPr/>
          <p:nvPr/>
        </p:nvSpPr>
        <p:spPr>
          <a:xfrm>
            <a:off x="2329453" y="6074878"/>
            <a:ext cx="1552434" cy="320446"/>
          </a:xfrm>
          <a:prstGeom prst="wedgeRectCallout">
            <a:avLst>
              <a:gd name="adj1" fmla="val -56264"/>
              <a:gd name="adj2" fmla="val -34763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Information channel modulated at 30 GHz</a:t>
            </a:r>
            <a:endParaRPr lang="en-CA" sz="900" i="1" dirty="0">
              <a:solidFill>
                <a:schemeClr val="tx1"/>
              </a:solidFill>
              <a:latin typeface="Arial" panose="020B0604020202020204" pitchFamily="34" charset="0"/>
              <a:cs typeface="Arial" panose="020B0604020202020204" pitchFamily="34" charset="0"/>
            </a:endParaRPr>
          </a:p>
        </p:txBody>
      </p:sp>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3751" y="4482687"/>
            <a:ext cx="2989011" cy="154239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Straight Arrow Connector 18"/>
          <p:cNvCxnSpPr/>
          <p:nvPr/>
        </p:nvCxnSpPr>
        <p:spPr>
          <a:xfrm>
            <a:off x="5518029" y="2639683"/>
            <a:ext cx="8627" cy="1844566"/>
          </a:xfrm>
          <a:prstGeom prst="straightConnector1">
            <a:avLst/>
          </a:prstGeom>
          <a:ln w="19050">
            <a:solidFill>
              <a:srgbClr val="C00000"/>
            </a:solidFill>
            <a:tailEnd type="arrow" w="sm" len="med"/>
          </a:ln>
        </p:spPr>
        <p:style>
          <a:lnRef idx="1">
            <a:schemeClr val="accent1"/>
          </a:lnRef>
          <a:fillRef idx="0">
            <a:schemeClr val="accent1"/>
          </a:fillRef>
          <a:effectRef idx="0">
            <a:schemeClr val="accent1"/>
          </a:effectRef>
          <a:fontRef idx="minor">
            <a:schemeClr val="tx1"/>
          </a:fontRef>
        </p:style>
      </p:cxnSp>
      <p:sp>
        <p:nvSpPr>
          <p:cNvPr id="20" name="Rectangular Callout 19"/>
          <p:cNvSpPr/>
          <p:nvPr/>
        </p:nvSpPr>
        <p:spPr>
          <a:xfrm>
            <a:off x="5734012" y="5864854"/>
            <a:ext cx="2245422" cy="320446"/>
          </a:xfrm>
          <a:prstGeom prst="wedgeRectCallout">
            <a:avLst>
              <a:gd name="adj1" fmla="val -65476"/>
              <a:gd name="adj2" fmla="val -25879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Recovered baseband information channel after demodulation and filtering</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78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3A569A"/>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cap="none" normalizeH="0" baseline="0" smtClean="0">
            <a:ln>
              <a:noFill/>
            </a:ln>
            <a:solidFill>
              <a:schemeClr val="tx2"/>
            </a:solidFill>
            <a:effectLst/>
            <a:latin typeface="Arial" charset="0"/>
          </a:defRPr>
        </a:defPPr>
      </a:lstStyle>
    </a:spDef>
    <a:lnDef>
      <a:spPr bwMode="auto">
        <a:noFill/>
        <a:ln w="9525" cap="flat" cmpd="sng" algn="ctr">
          <a:solidFill>
            <a:srgbClr val="3A569A"/>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5918</TotalTime>
  <Words>1397</Words>
  <Application>Microsoft Office PowerPoint</Application>
  <PresentationFormat>On-screen Show (4:3)</PresentationFormat>
  <Paragraphs>104</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1_Office Theme</vt:lpstr>
      <vt:lpstr>OptiSystem applications: Digital modulation analysis (PSK)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OptiSystem</dc:title>
  <dc:creator/>
  <cp:lastModifiedBy>Bryan Tipper</cp:lastModifiedBy>
  <cp:revision>478</cp:revision>
  <dcterms:created xsi:type="dcterms:W3CDTF">2013-08-15T17:15:56Z</dcterms:created>
  <dcterms:modified xsi:type="dcterms:W3CDTF">2017-06-29T13:05:02Z</dcterms:modified>
</cp:coreProperties>
</file>